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comments/comment4.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5.xml" ContentType="application/vnd.openxmlformats-officedocument.presentationml.comments+xml"/>
  <Override PartName="/ppt/notesSlides/notesSlide20.xml" ContentType="application/vnd.openxmlformats-officedocument.presentationml.notesSlide+xml"/>
  <Override PartName="/ppt/comments/comment6.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7.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2524" r:id="rId5"/>
    <p:sldId id="2574" r:id="rId6"/>
    <p:sldId id="2594" r:id="rId7"/>
    <p:sldId id="2597" r:id="rId8"/>
    <p:sldId id="2598" r:id="rId9"/>
    <p:sldId id="2545" r:id="rId10"/>
    <p:sldId id="2603" r:id="rId11"/>
    <p:sldId id="2582" r:id="rId12"/>
    <p:sldId id="2599" r:id="rId13"/>
    <p:sldId id="2544" r:id="rId14"/>
    <p:sldId id="2611" r:id="rId15"/>
    <p:sldId id="2614" r:id="rId16"/>
    <p:sldId id="2630" r:id="rId17"/>
    <p:sldId id="2587" r:id="rId18"/>
    <p:sldId id="2604" r:id="rId19"/>
    <p:sldId id="2605" r:id="rId20"/>
    <p:sldId id="2629" r:id="rId21"/>
    <p:sldId id="2628" r:id="rId22"/>
    <p:sldId id="2585" r:id="rId23"/>
    <p:sldId id="2610" r:id="rId24"/>
    <p:sldId id="2621" r:id="rId25"/>
    <p:sldId id="2612" r:id="rId26"/>
    <p:sldId id="2615" r:id="rId27"/>
    <p:sldId id="2633" r:id="rId28"/>
    <p:sldId id="2613" r:id="rId29"/>
    <p:sldId id="2634" r:id="rId30"/>
    <p:sldId id="2619" r:id="rId31"/>
    <p:sldId id="2609" r:id="rId32"/>
    <p:sldId id="2622" r:id="rId33"/>
    <p:sldId id="2616" r:id="rId34"/>
    <p:sldId id="2617" r:id="rId35"/>
    <p:sldId id="2631" r:id="rId36"/>
    <p:sldId id="2632" r:id="rId37"/>
    <p:sldId id="2592" r:id="rId38"/>
    <p:sldId id="2618" r:id="rId39"/>
    <p:sldId id="2588" r:id="rId40"/>
    <p:sldId id="2606" r:id="rId41"/>
    <p:sldId id="2625" r:id="rId42"/>
    <p:sldId id="2624" r:id="rId43"/>
    <p:sldId id="262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Emanuel Cicortas" initials="EC" lastIdx="15" clrIdx="2">
    <p:extLst>
      <p:ext uri="{19B8F6BF-5375-455C-9EA6-DF929625EA0E}">
        <p15:presenceInfo xmlns:p15="http://schemas.microsoft.com/office/powerpoint/2012/main" userId="Emanuel Cicortas" providerId="None"/>
      </p:ext>
    </p:extLst>
  </p:cmAuthor>
  <p:cmAuthor id="4" name="Dat Nguyen" initials="DN" lastIdx="2" clrIdx="3">
    <p:extLst>
      <p:ext uri="{19B8F6BF-5375-455C-9EA6-DF929625EA0E}">
        <p15:presenceInfo xmlns:p15="http://schemas.microsoft.com/office/powerpoint/2012/main" userId="S::dat.npt@knights.ucf.edu::bc5e9bd3-2be6-4073-bcb8-1628a9fd2a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AAD3D6"/>
    <a:srgbClr val="3B7579"/>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63" dt="2021-04-17T01:18:01.162"/>
    <p1510:client id="{829149ED-2777-4906-B9B0-C0F0129B09ED}" v="365" dt="2021-04-17T23:07:44.248"/>
    <p1510:client id="{EC1A48CE-7A1D-3F95-BDA3-277D2BE8FEAA}" v="220" dt="2021-04-17T04:49:14.109"/>
    <p1510:client id="{FFAAA76E-654D-468F-A16C-B8A69153E6FE}" v="1149" vWet="1151" dt="2021-04-17T20:29:54.228"/>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huong%20Anh%20Vu\Desktop\UCF%20Knights\Fall%202020\Senior%20Design%201\Gantt%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Progress(%)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Sheet1!$L$1:$L$12</c:f>
              <c:strCache>
                <c:ptCount val="12"/>
                <c:pt idx="1">
                  <c:v>Total</c:v>
                </c:pt>
                <c:pt idx="2">
                  <c:v>Final Presentation</c:v>
                </c:pt>
                <c:pt idx="3">
                  <c:v>Document</c:v>
                </c:pt>
                <c:pt idx="4">
                  <c:v>Finalize product</c:v>
                </c:pt>
                <c:pt idx="5">
                  <c:v>Test Hardware &amp; Software</c:v>
                </c:pt>
                <c:pt idx="6">
                  <c:v>Set up Database</c:v>
                </c:pt>
                <c:pt idx="7">
                  <c:v>Building body</c:v>
                </c:pt>
                <c:pt idx="8">
                  <c:v>PCB design and manufacturing</c:v>
                </c:pt>
                <c:pt idx="9">
                  <c:v>Test Components</c:v>
                </c:pt>
                <c:pt idx="10">
                  <c:v>Component Acquisition and Equipment</c:v>
                </c:pt>
                <c:pt idx="11">
                  <c:v>Research</c:v>
                </c:pt>
              </c:strCache>
            </c:strRef>
          </c:cat>
          <c:val>
            <c:numRef>
              <c:f>Sheet1!$O$1:$O$12</c:f>
              <c:numCache>
                <c:formatCode>General</c:formatCode>
                <c:ptCount val="12"/>
                <c:pt idx="0">
                  <c:v>0</c:v>
                </c:pt>
                <c:pt idx="1">
                  <c:v>97.5</c:v>
                </c:pt>
                <c:pt idx="2">
                  <c:v>100</c:v>
                </c:pt>
                <c:pt idx="3">
                  <c:v>95</c:v>
                </c:pt>
                <c:pt idx="4">
                  <c:v>90</c:v>
                </c:pt>
                <c:pt idx="5">
                  <c:v>95</c:v>
                </c:pt>
                <c:pt idx="6">
                  <c:v>100</c:v>
                </c:pt>
                <c:pt idx="7">
                  <c:v>100</c:v>
                </c:pt>
                <c:pt idx="8">
                  <c:v>100</c:v>
                </c:pt>
                <c:pt idx="9">
                  <c:v>100</c:v>
                </c:pt>
                <c:pt idx="10">
                  <c:v>100</c:v>
                </c:pt>
                <c:pt idx="11">
                  <c:v>95</c:v>
                </c:pt>
              </c:numCache>
            </c:numRef>
          </c:val>
          <c:extLst>
            <c:ext xmlns:c16="http://schemas.microsoft.com/office/drawing/2014/chart" uri="{C3380CC4-5D6E-409C-BE32-E72D297353CC}">
              <c16:uniqueId val="{00000000-823F-4082-BF79-728E75E2DCB1}"/>
            </c:ext>
          </c:extLst>
        </c:ser>
        <c:dLbls>
          <c:showLegendKey val="0"/>
          <c:showVal val="0"/>
          <c:showCatName val="0"/>
          <c:showSerName val="0"/>
          <c:showPercent val="0"/>
          <c:showBubbleSize val="0"/>
        </c:dLbls>
        <c:gapWidth val="182"/>
        <c:axId val="495956504"/>
        <c:axId val="495958144"/>
      </c:barChart>
      <c:catAx>
        <c:axId val="495956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95958144"/>
        <c:crosses val="autoZero"/>
        <c:auto val="1"/>
        <c:lblAlgn val="ctr"/>
        <c:lblOffset val="100"/>
        <c:noMultiLvlLbl val="0"/>
      </c:catAx>
      <c:valAx>
        <c:axId val="495958144"/>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956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02-05T01:14:00.927" idx="14">
    <p:pos x="6115" y="2740"/>
    <p:text>This should be 20W required. Also maximum voltage droop of 4.75V to prevent jetson shutdown</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1-04-09T09:01:24.966" idx="1">
    <p:pos x="10" y="10"/>
    <p:text>Break this into 2 separate slides.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1-31T19:12:30.618" idx="1">
    <p:pos x="6705" y="240"/>
    <p:text>Double check that we can use these logos without getting sued</p:text>
    <p:extLst>
      <p:ext uri="{C676402C-5697-4E1C-873F-D02D1690AC5C}">
        <p15:threadingInfo xmlns:p15="http://schemas.microsoft.com/office/powerpoint/2012/main" timeZoneBias="300"/>
      </p:ext>
    </p:extLst>
  </p:cm>
  <p:cm authorId="3" dt="2021-01-31T19:13:56.149" idx="2">
    <p:pos x="2063" y="1311"/>
    <p:text>Requirements were as listed, essentially tasked with figuring out what board on the market would be ideal for us to use. The important thing was to spread our budget out such that we could afford something reasonably powerful since this was the back-end of our entire design, and the focal point of our requirements.</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1-01-31T19:19:16.255" idx="4">
    <p:pos x="1958" y="1843"/>
    <p:text>We needed a reasonably powerful processing system to support the AI and database functions. Since AI is relatively computationally intensive when compared to other tasks, we needed something with a lot of power - primarily in the GPU area.</p:text>
    <p:extLst>
      <p:ext uri="{C676402C-5697-4E1C-873F-D02D1690AC5C}">
        <p15:threadingInfo xmlns:p15="http://schemas.microsoft.com/office/powerpoint/2012/main" timeZoneBias="300"/>
      </p:ext>
    </p:extLst>
  </p:cm>
  <p:cm authorId="3" dt="2021-01-31T19:19:22.456" idx="5">
    <p:pos x="982" y="2331"/>
    <p:text>Needed ample amount of GPIOs such that we could support interfacing with the microcontroller unit. We also wanted a few spares to allow for future functionality additions or statistics tracking on the Image Processor</p:text>
    <p:extLst>
      <p:ext uri="{C676402C-5697-4E1C-873F-D02D1690AC5C}">
        <p15:threadingInfo xmlns:p15="http://schemas.microsoft.com/office/powerpoint/2012/main" timeZoneBias="300"/>
      </p:ext>
    </p:extLst>
  </p:cm>
  <p:cm authorId="3" dt="2021-01-31T19:23:25.069" idx="7">
    <p:pos x="1714" y="1524"/>
    <p:text>Needed some way to input video/image data into the board to support imaging</p:text>
    <p:extLst>
      <p:ext uri="{C676402C-5697-4E1C-873F-D02D1690AC5C}">
        <p15:threadingInfo xmlns:p15="http://schemas.microsoft.com/office/powerpoint/2012/main" timeZoneBias="300"/>
      </p:ext>
    </p:extLst>
  </p:cm>
  <p:cm authorId="3" dt="2021-01-31T19:59:09.060" idx="11">
    <p:pos x="1714" y="1620"/>
    <p:text>MIPI CSI does not deal with overhead of USB stack - much faster and less wasted processing power</p:text>
    <p:extLst>
      <p:ext uri="{C676402C-5697-4E1C-873F-D02D1690AC5C}">
        <p15:threadingInfo xmlns:p15="http://schemas.microsoft.com/office/powerpoint/2012/main" timeZoneBias="300">
          <p15:parentCm authorId="3" idx="7"/>
        </p15:threadingInfo>
      </p:ext>
    </p:extLst>
  </p:cm>
  <p:cm authorId="3" dt="2021-01-31T19:47:31.313" idx="8">
    <p:pos x="4540" y="1518"/>
    <p:text>On the CPU end, even between tinker and nano</p:text>
    <p:extLst>
      <p:ext uri="{C676402C-5697-4E1C-873F-D02D1690AC5C}">
        <p15:threadingInfo xmlns:p15="http://schemas.microsoft.com/office/powerpoint/2012/main" timeZoneBias="300"/>
      </p:ext>
    </p:extLst>
  </p:cm>
  <p:cm authorId="3" dt="2021-01-31T19:58:27.468" idx="9">
    <p:pos x="4638" y="2016"/>
    <p:text>Jetson blows others out the water on GPU end</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1-02-05T01:10:29.339" idx="12">
    <p:pos x="2349" y="1901"/>
    <p:text>Pin 38 = Tx to MCU
Pin 40 = Rx from MCU</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1-04-17T00:00:35.628" idx="15">
    <p:pos x="7279" y="2024"/>
    <p:text>in fact one of the main marketing points nvidia uses is that it accelerates the generation and deployment of AI models</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4" dt="2021-04-09T09:13:40.494" idx="2">
    <p:pos x="10" y="10"/>
    <p:text>Replace moving forward slide with the picture of the final product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4/19/2021</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en-US">
                <a:cs typeface="Calibri"/>
              </a:rPr>
              <a:t>Good morning/afternoon. We are group 24 and our project is the Coronavirus Prevention System</a:t>
            </a:r>
            <a:endParaRPr lang="en-US"/>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microcontroller we went with is the Texas Instrument MSP430G2553. Before choosing it, we also considered the AtMgea328 as it has a very strong community support and many project examples that we can work off of. We needed something that could communicate with another device and can control many peripherals at the same time, and both of these fit the criteria. However, we ultimately decided to go with the MSP430 simply because was ever so slightly cheaper. There are also many MSP430 experts at the school, who we can seek help from in case we run into any problem like with Dr. </a:t>
            </a:r>
            <a:r>
              <a:rPr lang="en-US" err="1">
                <a:cs typeface="Calibri"/>
              </a:rPr>
              <a:t>Suboh</a:t>
            </a:r>
            <a:r>
              <a:rPr lang="en-US">
                <a:cs typeface="Calibri"/>
              </a:rPr>
              <a:t>, Dr. </a:t>
            </a:r>
            <a:r>
              <a:rPr lang="en-US" err="1">
                <a:cs typeface="Calibri"/>
              </a:rPr>
              <a:t>Abichar</a:t>
            </a:r>
            <a:r>
              <a:rPr lang="en-US">
                <a:cs typeface="Calibri"/>
              </a:rPr>
              <a:t>, and Dr. Richie</a:t>
            </a:r>
          </a:p>
          <a:p>
            <a:endParaRPr lang="en-US">
              <a:cs typeface="Calibri"/>
            </a:endParaRPr>
          </a:p>
          <a:p>
            <a:r>
              <a:rPr lang="en-US">
                <a:cs typeface="Calibri"/>
              </a:rPr>
              <a:t>A problem we had programming the controller was that we could not get the motor to run. We even checked the oscilloscope for the PWM signal, and it was correct. We later learned that we need a motor driver to control the motor because the MSP430 does not supply enough current to turn on the motor. The motor driver's job is to relay the PWM signal form MSP to the motor while supplying the motor with additional current. The motor driver we went with is the TI L293D</a:t>
            </a:r>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a:p>
        </p:txBody>
      </p:sp>
    </p:spTree>
    <p:extLst>
      <p:ext uri="{BB962C8B-B14F-4D97-AF65-F5344CB8AC3E}">
        <p14:creationId xmlns:p14="http://schemas.microsoft.com/office/powerpoint/2010/main" val="525550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talk peripherals. The servo motor we used is just a generic part from </a:t>
            </a:r>
            <a:r>
              <a:rPr lang="en-US" err="1">
                <a:cs typeface="Calibri"/>
              </a:rPr>
              <a:t>ebay</a:t>
            </a:r>
            <a:r>
              <a:rPr lang="en-US">
                <a:cs typeface="Calibri"/>
              </a:rPr>
              <a:t>. Aside from that, we have the HC-SR04 Ultrasonic sensor and the IMX219 camera module. </a:t>
            </a:r>
          </a:p>
          <a:p>
            <a:r>
              <a:rPr lang="en-US">
                <a:cs typeface="Calibri"/>
              </a:rPr>
              <a:t>There were several types of distance sensor types that we could have used like the infrared sensor and the LiDAR sensor. However, since we do not know whether the machine will be used outdoor or indoor, using an infrared sensor may not be the best idea.  And since we just need to detect a person within 1 meter of the machine, an expensive LiDAR is not necessary. The HC-SR04 is cheap and reliable, that's why we went with it</a:t>
            </a:r>
          </a:p>
          <a:p>
            <a:endParaRPr lang="en-US">
              <a:cs typeface="Calibri"/>
            </a:endParaRPr>
          </a:p>
          <a:p>
            <a:r>
              <a:rPr lang="en-US">
                <a:cs typeface="Calibri"/>
              </a:rPr>
              <a:t>We are doing facial recognition, so we need a camera. Cameras can be found on the market at anywhere from a couple hundred to a few thousand dollars. We want something with high-resolution, that does not destroy our budget, so we decided to go with the IMX camera module. Compare to the conventional camera, the IMX219 module does not have an on-board image preprocessor. Because of that, at $22, it is roughly 50-70% cheaper than the mainstream alternatives. The module supports </a:t>
            </a:r>
            <a:r>
              <a:rPr lang="en-US"/>
              <a:t>3280 x 2464 image resolution, that's just a bit smaller than 4k in the horizontal aspect, but a bit larger in the vertical aspect.</a:t>
            </a:r>
            <a:endParaRPr lang="en-US">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a:p>
        </p:txBody>
      </p:sp>
    </p:spTree>
    <p:extLst>
      <p:ext uri="{BB962C8B-B14F-4D97-AF65-F5344CB8AC3E}">
        <p14:creationId xmlns:p14="http://schemas.microsoft.com/office/powerpoint/2010/main" val="82144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 quick breakdown of the power consumption of each part. In total, we have 22.935W that we need to supply for from the power delivery</a:t>
            </a:r>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a:p>
        </p:txBody>
      </p:sp>
    </p:spTree>
    <p:extLst>
      <p:ext uri="{BB962C8B-B14F-4D97-AF65-F5344CB8AC3E}">
        <p14:creationId xmlns:p14="http://schemas.microsoft.com/office/powerpoint/2010/main" val="3733700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primary circuit design consists of 2 parts: 5V converter and 3.3V converter.</a:t>
            </a:r>
            <a:endParaRPr lang="en-US"/>
          </a:p>
          <a:p>
            <a:r>
              <a:rPr lang="en-US">
                <a:cs typeface="Calibri"/>
              </a:rPr>
              <a:t>The components that were used for the 5V converter are: ...</a:t>
            </a:r>
          </a:p>
          <a:p>
            <a:r>
              <a:rPr lang="en-US">
                <a:cs typeface="Calibri"/>
              </a:rPr>
              <a:t>The components that were used for the 3.3V converter are: ...</a:t>
            </a:r>
          </a:p>
          <a:p>
            <a:r>
              <a:rPr lang="en-US">
                <a:cs typeface="Calibri"/>
              </a:rPr>
              <a:t>We chose the … and the … to regulate our output voltage because, according to TI's power supply design tool' WEBENCH Power Designer, the parts are upward of 90% efficient.</a:t>
            </a:r>
          </a:p>
          <a:p>
            <a:r>
              <a:rPr lang="en-US">
                <a:cs typeface="Calibri"/>
              </a:rPr>
              <a:t>Initially, we had wanted to use linear regulators like the LM7805 for a more simplistic circuit design, but we found out later that theses parts are extremely inefficient, with 45-50% efficiency, so with switched to TI's design instead.</a:t>
            </a:r>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a:p>
        </p:txBody>
      </p:sp>
    </p:spTree>
    <p:extLst>
      <p:ext uri="{BB962C8B-B14F-4D97-AF65-F5344CB8AC3E}">
        <p14:creationId xmlns:p14="http://schemas.microsoft.com/office/powerpoint/2010/main" val="2445610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our schematic for the PCB.</a:t>
            </a:r>
          </a:p>
          <a:p>
            <a:r>
              <a:rPr lang="en-US">
                <a:cs typeface="Calibri"/>
              </a:rPr>
              <a:t>We will have an external power brick which converts 120Vac from the wall to more electronics friendly 12Vdc.</a:t>
            </a:r>
          </a:p>
          <a:p>
            <a:r>
              <a:rPr lang="en-US">
                <a:cs typeface="Calibri"/>
              </a:rPr>
              <a:t>First, the system will take in 12Vdc from the power brick via the DC barrel jack (point to top left)</a:t>
            </a:r>
          </a:p>
          <a:p>
            <a:r>
              <a:rPr lang="en-US">
                <a:cs typeface="Calibri"/>
              </a:rPr>
              <a:t>Then, the 12V will be forked to the 5Vdc converter and 3.3Vdc converter circuits to get the correct voltage that our components want</a:t>
            </a:r>
          </a:p>
          <a:p>
            <a:r>
              <a:rPr lang="en-US">
                <a:cs typeface="Calibri"/>
              </a:rPr>
              <a:t>The 3.3V output will power the MSP430 microcontroller</a:t>
            </a:r>
          </a:p>
          <a:p>
            <a:r>
              <a:rPr lang="en-US">
                <a:cs typeface="Calibri"/>
              </a:rPr>
              <a:t>The 5V output will power the motor driver that drives the servo motor that opens and closes the door to the system</a:t>
            </a:r>
          </a:p>
          <a:p>
            <a:r>
              <a:rPr lang="en-US">
                <a:cs typeface="Calibri"/>
              </a:rPr>
              <a:t>The 5V output will also be providing power to the external Jetson Nano via the voltage output pins</a:t>
            </a:r>
          </a:p>
          <a:p>
            <a:r>
              <a:rPr lang="en-US">
                <a:cs typeface="Calibri"/>
              </a:rPr>
              <a:t>The 5V output rail will be able to deliver up to 6Amps to </a:t>
            </a:r>
            <a:r>
              <a:rPr lang="en-US" err="1">
                <a:cs typeface="Calibri"/>
              </a:rPr>
              <a:t>satifsy</a:t>
            </a:r>
            <a:r>
              <a:rPr lang="en-US">
                <a:cs typeface="Calibri"/>
              </a:rPr>
              <a:t> whatever power the Jetson Nano may need</a:t>
            </a:r>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a:p>
        </p:txBody>
      </p:sp>
    </p:spTree>
    <p:extLst>
      <p:ext uri="{BB962C8B-B14F-4D97-AF65-F5344CB8AC3E}">
        <p14:creationId xmlns:p14="http://schemas.microsoft.com/office/powerpoint/2010/main" val="950935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our PCB board layout</a:t>
            </a:r>
          </a:p>
          <a:p>
            <a:r>
              <a:rPr lang="en-US">
                <a:cs typeface="Calibri"/>
              </a:rPr>
              <a:t>The PCB has 2 layers and was designed on Autodesk Eagle</a:t>
            </a:r>
          </a:p>
          <a:p>
            <a:r>
              <a:rPr lang="en-US">
                <a:cs typeface="Calibri"/>
              </a:rPr>
              <a:t>We were split between using JLCPCB and </a:t>
            </a:r>
            <a:r>
              <a:rPr lang="en-US" err="1">
                <a:cs typeface="Calibri"/>
              </a:rPr>
              <a:t>PCBWay</a:t>
            </a:r>
            <a:r>
              <a:rPr lang="en-US">
                <a:cs typeface="Calibri"/>
              </a:rPr>
              <a:t> to manufacture our PCB initially, so we sent our </a:t>
            </a:r>
            <a:r>
              <a:rPr lang="en-US" err="1">
                <a:cs typeface="Calibri"/>
              </a:rPr>
              <a:t>gerber</a:t>
            </a:r>
            <a:r>
              <a:rPr lang="en-US">
                <a:cs typeface="Calibri"/>
              </a:rPr>
              <a:t> files to both company to get the quotes. The </a:t>
            </a:r>
            <a:r>
              <a:rPr lang="en-US" err="1">
                <a:cs typeface="Calibri"/>
              </a:rPr>
              <a:t>PCBWay</a:t>
            </a:r>
            <a:r>
              <a:rPr lang="en-US">
                <a:cs typeface="Calibri"/>
              </a:rPr>
              <a:t> quote we got were a bit cheaper than from JLCPCB, so we went with </a:t>
            </a:r>
            <a:r>
              <a:rPr lang="en-US" err="1">
                <a:cs typeface="Calibri"/>
              </a:rPr>
              <a:t>PCBWay</a:t>
            </a:r>
            <a:r>
              <a:rPr lang="en-US">
                <a:cs typeface="Calibri"/>
              </a:rPr>
              <a:t> for the manufacturing. </a:t>
            </a:r>
            <a:r>
              <a:rPr lang="en-US" err="1">
                <a:cs typeface="Calibri"/>
              </a:rPr>
              <a:t>PCBWay</a:t>
            </a:r>
            <a:r>
              <a:rPr lang="en-US">
                <a:cs typeface="Calibri"/>
              </a:rPr>
              <a:t> also offers soldering service, so we made good use of that and have them solder the components for us as well. However, PCBWay's board came in defective, so we had to reorder from JLCPCB</a:t>
            </a:r>
          </a:p>
        </p:txBody>
      </p:sp>
      <p:sp>
        <p:nvSpPr>
          <p:cNvPr id="4" name="Slide Number Placeholder 3"/>
          <p:cNvSpPr>
            <a:spLocks noGrp="1"/>
          </p:cNvSpPr>
          <p:nvPr>
            <p:ph type="sldNum" sz="quarter" idx="5"/>
          </p:nvPr>
        </p:nvSpPr>
        <p:spPr/>
        <p:txBody>
          <a:bodyPr/>
          <a:lstStyle/>
          <a:p>
            <a:fld id="{3CFA0038-7055-434C-B6C4-B8C69565C600}" type="slidenum">
              <a:rPr lang="en-US" smtClean="0"/>
              <a:t>16</a:t>
            </a:fld>
            <a:endParaRPr lang="en-US"/>
          </a:p>
        </p:txBody>
      </p:sp>
    </p:spTree>
    <p:extLst>
      <p:ext uri="{BB962C8B-B14F-4D97-AF65-F5344CB8AC3E}">
        <p14:creationId xmlns:p14="http://schemas.microsoft.com/office/powerpoint/2010/main" val="786861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19</a:t>
            </a:fld>
            <a:endParaRPr lang="en-US"/>
          </a:p>
        </p:txBody>
      </p:sp>
    </p:spTree>
    <p:extLst>
      <p:ext uri="{BB962C8B-B14F-4D97-AF65-F5344CB8AC3E}">
        <p14:creationId xmlns:p14="http://schemas.microsoft.com/office/powerpoint/2010/main" val="631622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20</a:t>
            </a:fld>
            <a:endParaRPr lang="en-US"/>
          </a:p>
        </p:txBody>
      </p:sp>
    </p:spTree>
    <p:extLst>
      <p:ext uri="{BB962C8B-B14F-4D97-AF65-F5344CB8AC3E}">
        <p14:creationId xmlns:p14="http://schemas.microsoft.com/office/powerpoint/2010/main" val="2310909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22</a:t>
            </a:fld>
            <a:endParaRPr lang="en-US"/>
          </a:p>
        </p:txBody>
      </p:sp>
    </p:spTree>
    <p:extLst>
      <p:ext uri="{BB962C8B-B14F-4D97-AF65-F5344CB8AC3E}">
        <p14:creationId xmlns:p14="http://schemas.microsoft.com/office/powerpoint/2010/main" val="4027047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23</a:t>
            </a:fld>
            <a:endParaRPr lang="en-US"/>
          </a:p>
        </p:txBody>
      </p:sp>
    </p:spTree>
    <p:extLst>
      <p:ext uri="{BB962C8B-B14F-4D97-AF65-F5344CB8AC3E}">
        <p14:creationId xmlns:p14="http://schemas.microsoft.com/office/powerpoint/2010/main" val="271980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go over our line up. </a:t>
            </a:r>
          </a:p>
          <a:p>
            <a:r>
              <a:rPr lang="en-US">
                <a:cs typeface="Calibri"/>
              </a:rPr>
              <a:t>We have Emanuel, myself, Dat, Ha, and Phuong Anh. Our responsibilities are listed on the slide</a:t>
            </a:r>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a:p>
        </p:txBody>
      </p:sp>
    </p:spTree>
    <p:extLst>
      <p:ext uri="{BB962C8B-B14F-4D97-AF65-F5344CB8AC3E}">
        <p14:creationId xmlns:p14="http://schemas.microsoft.com/office/powerpoint/2010/main" val="3243940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24</a:t>
            </a:fld>
            <a:endParaRPr lang="en-US"/>
          </a:p>
        </p:txBody>
      </p:sp>
    </p:spTree>
    <p:extLst>
      <p:ext uri="{BB962C8B-B14F-4D97-AF65-F5344CB8AC3E}">
        <p14:creationId xmlns:p14="http://schemas.microsoft.com/office/powerpoint/2010/main" val="3140182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initially wanted to add a thermal camera to the system, however, the </a:t>
            </a:r>
            <a:r>
              <a:rPr lang="en-US" err="1">
                <a:cs typeface="Calibri"/>
              </a:rPr>
              <a:t>jetson</a:t>
            </a:r>
            <a:r>
              <a:rPr lang="en-US">
                <a:cs typeface="Calibri"/>
              </a:rPr>
              <a:t> nano was unable to do multiple compute intensive tasks at once, which slowed the system down drastically. We returned the camera because of that</a:t>
            </a:r>
          </a:p>
          <a:p>
            <a:endParaRPr lang="en-US">
              <a:cs typeface="Calibri"/>
            </a:endParaRPr>
          </a:p>
          <a:p>
            <a:r>
              <a:rPr lang="en-US">
                <a:cs typeface="Calibri"/>
              </a:rPr>
              <a:t>&lt;&lt;aside from that, skip over the rest&gt;&gt;</a:t>
            </a:r>
          </a:p>
        </p:txBody>
      </p:sp>
      <p:sp>
        <p:nvSpPr>
          <p:cNvPr id="4" name="Slide Number Placeholder 3"/>
          <p:cNvSpPr>
            <a:spLocks noGrp="1"/>
          </p:cNvSpPr>
          <p:nvPr>
            <p:ph type="sldNum" sz="quarter" idx="5"/>
          </p:nvPr>
        </p:nvSpPr>
        <p:spPr/>
        <p:txBody>
          <a:bodyPr/>
          <a:lstStyle/>
          <a:p>
            <a:fld id="{3CFA0038-7055-434C-B6C4-B8C69565C600}" type="slidenum">
              <a:rPr lang="en-US" smtClean="0"/>
              <a:t>36</a:t>
            </a:fld>
            <a:endParaRPr lang="en-US"/>
          </a:p>
        </p:txBody>
      </p:sp>
    </p:spTree>
    <p:extLst>
      <p:ext uri="{BB962C8B-B14F-4D97-AF65-F5344CB8AC3E}">
        <p14:creationId xmlns:p14="http://schemas.microsoft.com/office/powerpoint/2010/main" val="658012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our milestone chart. </a:t>
            </a:r>
          </a:p>
        </p:txBody>
      </p:sp>
      <p:sp>
        <p:nvSpPr>
          <p:cNvPr id="4" name="Slide Number Placeholder 3"/>
          <p:cNvSpPr>
            <a:spLocks noGrp="1"/>
          </p:cNvSpPr>
          <p:nvPr>
            <p:ph type="sldNum" sz="quarter" idx="5"/>
          </p:nvPr>
        </p:nvSpPr>
        <p:spPr/>
        <p:txBody>
          <a:bodyPr/>
          <a:lstStyle/>
          <a:p>
            <a:fld id="{3CFA0038-7055-434C-B6C4-B8C69565C600}" type="slidenum">
              <a:rPr lang="en-US" smtClean="0"/>
              <a:t>37</a:t>
            </a:fld>
            <a:endParaRPr lang="en-US"/>
          </a:p>
        </p:txBody>
      </p:sp>
    </p:spTree>
    <p:extLst>
      <p:ext uri="{BB962C8B-B14F-4D97-AF65-F5344CB8AC3E}">
        <p14:creationId xmlns:p14="http://schemas.microsoft.com/office/powerpoint/2010/main" val="361210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motivation is rather straight forward. We simply wanted to contribute to the global concern of preventing the spread of the novel Coronavirus pandemic</a:t>
            </a:r>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a:p>
        </p:txBody>
      </p:sp>
    </p:spTree>
    <p:extLst>
      <p:ext uri="{BB962C8B-B14F-4D97-AF65-F5344CB8AC3E}">
        <p14:creationId xmlns:p14="http://schemas.microsoft.com/office/powerpoint/2010/main" val="78220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Since the Covid19 first started in Wuhan, China back in November of 2019, it has spread rapidly. Now, there has been more than 400k reported </a:t>
            </a:r>
            <a:r>
              <a:rPr lang="en-US" err="1">
                <a:cs typeface="Calibri"/>
              </a:rPr>
              <a:t>deathes</a:t>
            </a:r>
            <a:r>
              <a:rPr lang="en-US">
                <a:cs typeface="Calibri"/>
              </a:rPr>
              <a:t> in the United States alone</a:t>
            </a:r>
          </a:p>
          <a:p>
            <a:r>
              <a:rPr lang="en-US">
                <a:cs typeface="Calibri"/>
              </a:rPr>
              <a:t>The WHO and many health officials have said that wearing mask and keeping a 6-feet social distance is the best way to reduce transmission</a:t>
            </a:r>
          </a:p>
          <a:p>
            <a:r>
              <a:rPr lang="en-US">
                <a:cs typeface="Calibri"/>
              </a:rPr>
              <a:t>However, many public places are extra vulnerable to become a catalyst of spreading the virus like restaurants, schools, supermarkets,  bars, </a:t>
            </a:r>
            <a:r>
              <a:rPr lang="en-US" err="1">
                <a:cs typeface="Calibri"/>
              </a:rPr>
              <a:t>etc</a:t>
            </a:r>
            <a:endParaRPr lang="en-US">
              <a:cs typeface="Calibri"/>
            </a:endParaRPr>
          </a:p>
          <a:p>
            <a:r>
              <a:rPr lang="en-US">
                <a:cs typeface="Calibri"/>
              </a:rPr>
              <a:t>Thus, We want to build a low cost and effective robot that uses ML to detect faces of people without masks.</a:t>
            </a:r>
          </a:p>
          <a:p>
            <a:endParaRPr lang="en-US">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a:p>
        </p:txBody>
      </p:sp>
    </p:spTree>
    <p:extLst>
      <p:ext uri="{BB962C8B-B14F-4D97-AF65-F5344CB8AC3E}">
        <p14:creationId xmlns:p14="http://schemas.microsoft.com/office/powerpoint/2010/main" val="1725160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Our necessity-based Coronavirus Prevention system aims to provide a cost-effective and easy to use system to distribute single-use masks </a:t>
            </a:r>
            <a:endParaRPr lang="en-US">
              <a:cs typeface="Calibri" panose="020F0502020204030204"/>
            </a:endParaRPr>
          </a:p>
          <a:p>
            <a:r>
              <a:rPr lang="en-US"/>
              <a:t>- By relying on simple try-and-true components and designs, we try to cut the cost of the production of the robot to as low as possible</a:t>
            </a:r>
            <a:endParaRPr lang="en-US">
              <a:cs typeface="Calibri"/>
            </a:endParaRPr>
          </a:p>
          <a:p>
            <a:r>
              <a:rPr lang="en-US">
                <a:cs typeface="Calibri"/>
              </a:rPr>
              <a:t>- Our machine has 2 main functions: detection and data collection</a:t>
            </a:r>
          </a:p>
          <a:p>
            <a:r>
              <a:rPr lang="en-US">
                <a:cs typeface="Calibri"/>
              </a:rPr>
              <a:t>- It will first determine if the person standing in front of it is wearing a mask. If that person is not wearing a mask, then the machine housing door will open, allowing the user to fetch a mask. While all of that is happening, the data of the mask-wearing status will be logged into our database.</a:t>
            </a:r>
          </a:p>
          <a:p>
            <a:r>
              <a:rPr lang="en-US">
                <a:cs typeface="Calibri"/>
              </a:rPr>
              <a:t>- </a:t>
            </a:r>
            <a:r>
              <a:rPr lang="en-US"/>
              <a:t>By gathering user data, we will be able to prepare user statistics on health and behaviors. Such data will be extremely valuable to scientists and researchers, who are trying to study trends and correlations</a:t>
            </a:r>
            <a:endParaRPr lang="en-US">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a:p>
        </p:txBody>
      </p:sp>
    </p:spTree>
    <p:extLst>
      <p:ext uri="{BB962C8B-B14F-4D97-AF65-F5344CB8AC3E}">
        <p14:creationId xmlns:p14="http://schemas.microsoft.com/office/powerpoint/2010/main" val="1366206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the list of our requirements:</a:t>
            </a:r>
          </a:p>
          <a:p>
            <a:r>
              <a:rPr lang="en-US">
                <a:cs typeface="Calibri"/>
              </a:rPr>
              <a:t>We want our machine to be less than $1000 in production cost, and so far, we have been way below the limit</a:t>
            </a:r>
          </a:p>
          <a:p>
            <a:r>
              <a:rPr lang="en-US">
                <a:cs typeface="Calibri"/>
              </a:rPr>
              <a:t>We want the system to have sturdy build frame, high resolution camera, a robust power delivery that can provide at least 30W of sustained power load</a:t>
            </a:r>
          </a:p>
          <a:p>
            <a:r>
              <a:rPr lang="en-US">
                <a:cs typeface="Calibri"/>
              </a:rPr>
              <a:t>We will also need a microcontroller for peripheral controls, a servo motor, a distance sensor, a relatively powerful image processor, and a database to store information</a:t>
            </a:r>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a:p>
        </p:txBody>
      </p:sp>
    </p:spTree>
    <p:extLst>
      <p:ext uri="{BB962C8B-B14F-4D97-AF65-F5344CB8AC3E}">
        <p14:creationId xmlns:p14="http://schemas.microsoft.com/office/powerpoint/2010/main" val="369574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our hardware specifications:</a:t>
            </a:r>
          </a:p>
          <a:p>
            <a:r>
              <a:rPr lang="en-US">
                <a:cs typeface="Calibri"/>
              </a:rPr>
              <a:t>We will be using the Type A wall plug </a:t>
            </a:r>
          </a:p>
          <a:p>
            <a:r>
              <a:rPr lang="en-US">
                <a:cs typeface="Calibri"/>
              </a:rPr>
              <a:t>Our power delivery unit will need to produce both a 3.3V and a 5V output</a:t>
            </a:r>
          </a:p>
          <a:p>
            <a:r>
              <a:rPr lang="en-US">
                <a:cs typeface="Calibri"/>
              </a:rPr>
              <a:t>The dimension is 10x10x10 inches to give us ample amount of room to work in. Basically imagine a miniature Wall-E without arms and wheels</a:t>
            </a:r>
          </a:p>
          <a:p>
            <a:r>
              <a:rPr lang="en-US">
                <a:cs typeface="Calibri"/>
              </a:rPr>
              <a:t>The system will be lightweight so that it can be easily moved from one play to another. </a:t>
            </a:r>
          </a:p>
          <a:p>
            <a:r>
              <a:rPr lang="en-US">
                <a:cs typeface="Calibri"/>
              </a:rPr>
              <a:t>The motor used will need to be bidirectional</a:t>
            </a:r>
          </a:p>
          <a:p>
            <a:r>
              <a:rPr lang="en-US">
                <a:cs typeface="Calibri"/>
              </a:rPr>
              <a:t>The microcontroller will need to be able to communicate with another device and control multiple peripherals at once</a:t>
            </a:r>
          </a:p>
          <a:p>
            <a:r>
              <a:rPr lang="en-US">
                <a:cs typeface="Calibri"/>
              </a:rPr>
              <a:t>The camera needs to support high resolution imaging</a:t>
            </a:r>
          </a:p>
          <a:p>
            <a:r>
              <a:rPr lang="en-US">
                <a:cs typeface="Calibri"/>
              </a:rPr>
              <a:t>The image processor needs to be powerful enough to process the image quickly</a:t>
            </a:r>
          </a:p>
          <a:p>
            <a:r>
              <a:rPr lang="en-US">
                <a:cs typeface="Calibri"/>
              </a:rPr>
              <a:t>The distance sensor needs to be at least 1 meter in range</a:t>
            </a:r>
          </a:p>
          <a:p>
            <a:r>
              <a:rPr lang="en-US">
                <a:cs typeface="Calibri"/>
              </a:rPr>
              <a:t>And the storage needs to be large enough to store a large amount of data</a:t>
            </a:r>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a:p>
        </p:txBody>
      </p:sp>
    </p:spTree>
    <p:extLst>
      <p:ext uri="{BB962C8B-B14F-4D97-AF65-F5344CB8AC3E}">
        <p14:creationId xmlns:p14="http://schemas.microsoft.com/office/powerpoint/2010/main" val="110815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block diagram for the hardware portion. It's rather straightforward as you can see</a:t>
            </a:r>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a:p>
        </p:txBody>
      </p:sp>
    </p:spTree>
    <p:extLst>
      <p:ext uri="{BB962C8B-B14F-4D97-AF65-F5344CB8AC3E}">
        <p14:creationId xmlns:p14="http://schemas.microsoft.com/office/powerpoint/2010/main" val="400531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the operational flowchart.</a:t>
            </a:r>
          </a:p>
          <a:p>
            <a:r>
              <a:rPr lang="en-US">
                <a:cs typeface="Calibri"/>
              </a:rPr>
              <a:t>Initially, everything is at sleep to conserve power</a:t>
            </a:r>
          </a:p>
          <a:p>
            <a:r>
              <a:rPr lang="en-US">
                <a:cs typeface="Calibri"/>
              </a:rPr>
              <a:t>The microcontroller is activated if either the distance sensor detects a person in range or if the button is pressed.</a:t>
            </a:r>
          </a:p>
          <a:p>
            <a:r>
              <a:rPr lang="en-US">
                <a:cs typeface="Calibri"/>
              </a:rPr>
              <a:t>The microcontroller then wakes up the Jetson Nano to initiate the AI facial recognition sequence</a:t>
            </a:r>
          </a:p>
          <a:p>
            <a:r>
              <a:rPr lang="en-US">
                <a:cs typeface="Calibri"/>
              </a:rPr>
              <a:t>Then, if no mask is detected, then the Jetson Nano will signal the microcontroller to open the door to the mask container so that the user may reach in and fetch a mask.</a:t>
            </a:r>
          </a:p>
          <a:p>
            <a:r>
              <a:rPr lang="en-US">
                <a:cs typeface="Calibri"/>
              </a:rPr>
              <a:t>While all the mechanical stuff is happening, the Jetson Nano will log the facial recognition result into a local database</a:t>
            </a:r>
          </a:p>
          <a:p>
            <a:r>
              <a:rPr lang="en-US">
                <a:cs typeface="Calibri"/>
              </a:rPr>
              <a:t>Then everything will go back to sleep</a:t>
            </a:r>
          </a:p>
          <a:p>
            <a:endParaRPr lang="en-US">
              <a:cs typeface="Calibri"/>
            </a:endParaRPr>
          </a:p>
          <a:p>
            <a:r>
              <a:rPr lang="en-US">
                <a:cs typeface="Calibri"/>
              </a:rPr>
              <a:t>The push button is used as a fail-safe in case something is blocking the distance sensor from working properly</a:t>
            </a:r>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a:p>
        </p:txBody>
      </p:sp>
    </p:spTree>
    <p:extLst>
      <p:ext uri="{BB962C8B-B14F-4D97-AF65-F5344CB8AC3E}">
        <p14:creationId xmlns:p14="http://schemas.microsoft.com/office/powerpoint/2010/main" val="350340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4283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84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41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a:t>Click icon to add picture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6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0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a:t>Click to edit Master title </a:t>
            </a:r>
            <a:br>
              <a:rPr lang="en-US"/>
            </a:br>
            <a:r>
              <a:rPr lang="en-US"/>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a:t>Click to edit </a:t>
            </a:r>
            <a:br>
              <a:rPr lang="en-US"/>
            </a:br>
            <a:r>
              <a:rPr lang="en-US"/>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00721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a:t>Click to </a:t>
            </a:r>
            <a:br>
              <a:rPr lang="en-US"/>
            </a:br>
            <a:r>
              <a:rPr lang="en-US"/>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21740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9972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09165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58312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a:t>Click to </a:t>
            </a:r>
            <a:br>
              <a:rPr lang="en-US"/>
            </a:br>
            <a:r>
              <a:rPr lang="en-US"/>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p>
        </p:txBody>
      </p:sp>
    </p:spTree>
    <p:extLst>
      <p:ext uri="{BB962C8B-B14F-4D97-AF65-F5344CB8AC3E}">
        <p14:creationId xmlns:p14="http://schemas.microsoft.com/office/powerpoint/2010/main" val="425974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95594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6614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a:t>Click icon to add picture</a:t>
            </a:r>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2713661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a:t>Click icon to add picture</a:t>
            </a:r>
          </a:p>
        </p:txBody>
      </p:sp>
    </p:spTree>
    <p:extLst>
      <p:ext uri="{BB962C8B-B14F-4D97-AF65-F5344CB8AC3E}">
        <p14:creationId xmlns:p14="http://schemas.microsoft.com/office/powerpoint/2010/main" val="390898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a:t>Click icon to add picture</a:t>
            </a:r>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p>
        </p:txBody>
      </p:sp>
    </p:spTree>
    <p:extLst>
      <p:ext uri="{BB962C8B-B14F-4D97-AF65-F5344CB8AC3E}">
        <p14:creationId xmlns:p14="http://schemas.microsoft.com/office/powerpoint/2010/main" val="232346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a:t>Click icon to add picture</a:t>
            </a:r>
          </a:p>
        </p:txBody>
      </p:sp>
    </p:spTree>
    <p:extLst>
      <p:ext uri="{BB962C8B-B14F-4D97-AF65-F5344CB8AC3E}">
        <p14:creationId xmlns:p14="http://schemas.microsoft.com/office/powerpoint/2010/main" val="256226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2948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a:t>Section </a:t>
            </a:r>
            <a:br>
              <a:rPr lang="en-US"/>
            </a:br>
            <a:r>
              <a:rPr lang="en-US"/>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17176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a:t>#</a:t>
            </a:r>
          </a:p>
        </p:txBody>
      </p:sp>
    </p:spTree>
    <p:extLst>
      <p:ext uri="{BB962C8B-B14F-4D97-AF65-F5344CB8AC3E}">
        <p14:creationId xmlns:p14="http://schemas.microsoft.com/office/powerpoint/2010/main" val="424968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a:t>#</a:t>
            </a:r>
          </a:p>
        </p:txBody>
      </p:sp>
    </p:spTree>
    <p:extLst>
      <p:ext uri="{BB962C8B-B14F-4D97-AF65-F5344CB8AC3E}">
        <p14:creationId xmlns:p14="http://schemas.microsoft.com/office/powerpoint/2010/main" val="37630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a:t>Click icon to add picture</a:t>
            </a: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a:t>Click icon to add picture</a:t>
            </a:r>
          </a:p>
        </p:txBody>
      </p:sp>
    </p:spTree>
    <p:extLst>
      <p:ext uri="{BB962C8B-B14F-4D97-AF65-F5344CB8AC3E}">
        <p14:creationId xmlns:p14="http://schemas.microsoft.com/office/powerpoint/2010/main" val="853328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a:t>Click icon to add picture</a:t>
            </a:r>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a:t>Click icon to add picture</a:t>
            </a:r>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a:t>Click icon to add picture</a:t>
            </a:r>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spTree>
    <p:extLst>
      <p:ext uri="{BB962C8B-B14F-4D97-AF65-F5344CB8AC3E}">
        <p14:creationId xmlns:p14="http://schemas.microsoft.com/office/powerpoint/2010/main" val="744560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spTree>
    <p:extLst>
      <p:ext uri="{BB962C8B-B14F-4D97-AF65-F5344CB8AC3E}">
        <p14:creationId xmlns:p14="http://schemas.microsoft.com/office/powerpoint/2010/main" val="698514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spTree>
    <p:extLst>
      <p:ext uri="{BB962C8B-B14F-4D97-AF65-F5344CB8AC3E}">
        <p14:creationId xmlns:p14="http://schemas.microsoft.com/office/powerpoint/2010/main" val="850829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anchor="t">
            <a:normAutofit/>
          </a:bodyPr>
          <a:lstStyle>
            <a:lvl1pPr algn="l">
              <a:defRPr sz="4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125293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p>
        </p:txBody>
      </p:sp>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a:t>Click icon to add picture</a:t>
            </a:r>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a:t>Click icon to add picture</a:t>
            </a:r>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a:t>Click icon to add picture</a:t>
            </a:r>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356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22606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043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9" r:id="rId3"/>
    <p:sldLayoutId id="2147483684" r:id="rId4"/>
    <p:sldLayoutId id="2147483651" r:id="rId5"/>
    <p:sldLayoutId id="2147483685" r:id="rId6"/>
    <p:sldLayoutId id="2147483674" r:id="rId7"/>
    <p:sldLayoutId id="2147483690" r:id="rId8"/>
    <p:sldLayoutId id="2147483694" r:id="rId9"/>
    <p:sldLayoutId id="2147483693" r:id="rId10"/>
    <p:sldLayoutId id="2147483686" r:id="rId11"/>
    <p:sldLayoutId id="2147483703" r:id="rId12"/>
    <p:sldLayoutId id="2147483709" r:id="rId13"/>
    <p:sldLayoutId id="2147483710" r:id="rId14"/>
    <p:sldLayoutId id="2147483711" r:id="rId15"/>
    <p:sldLayoutId id="2147483712" r:id="rId16"/>
    <p:sldLayoutId id="2147483704" r:id="rId17"/>
    <p:sldLayoutId id="2147483702" r:id="rId18"/>
    <p:sldLayoutId id="2147483713" r:id="rId19"/>
    <p:sldLayoutId id="2147483714" r:id="rId20"/>
    <p:sldLayoutId id="2147483715" r:id="rId21"/>
    <p:sldLayoutId id="2147483695" r:id="rId22"/>
    <p:sldLayoutId id="2147483730" r:id="rId23"/>
    <p:sldLayoutId id="2147483698" r:id="rId24"/>
    <p:sldLayoutId id="2147483731" r:id="rId25"/>
    <p:sldLayoutId id="2147483699" r:id="rId26"/>
    <p:sldLayoutId id="2147483732" r:id="rId27"/>
    <p:sldLayoutId id="2147483700" r:id="rId28"/>
    <p:sldLayoutId id="2147483733" r:id="rId29"/>
    <p:sldLayoutId id="2147483701" r:id="rId30"/>
    <p:sldLayoutId id="2147483734" r:id="rId31"/>
    <p:sldLayoutId id="2147483696" r:id="rId32"/>
    <p:sldLayoutId id="2147483705" r:id="rId33"/>
    <p:sldLayoutId id="2147483706" r:id="rId34"/>
    <p:sldLayoutId id="2147483707" r:id="rId35"/>
    <p:sldLayoutId id="2147483708"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25" r:id="rId45"/>
    <p:sldLayoutId id="2147483726" r:id="rId46"/>
    <p:sldLayoutId id="2147483675" r:id="rId47"/>
    <p:sldLayoutId id="2147483677" r:id="rId48"/>
    <p:sldLayoutId id="2147483729" r:id="rId49"/>
    <p:sldLayoutId id="2147483728" r:id="rId50"/>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comments" Target="../comments/commen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comments" Target="../comments/comment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comments" Target="../comments/comment4.xml"/><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comments" Target="../comments/commen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comments" Target="../comments/commen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commons.wikimedia.org/wiki/File:Icons8_flat_linux.svg" TargetMode="External"/><Relationship Id="rId7" Type="http://schemas.openxmlformats.org/officeDocument/2006/relationships/hyperlink" Target="http://blog.toright.com/posts/1214/mysql-%E6%96%B0%E5%A2%9E%E4%BD%BF%E7%94%A8%E8%80%85%E8%88%87%E6%AC%8A%E9%99%90%E8%A8%AD%E5%AE%9A-%E7%AD%86%E8%A8%98.html" TargetMode="External"/><Relationship Id="rId12" Type="http://schemas.openxmlformats.org/officeDocument/2006/relationships/hyperlink" Target="https://creativecommons.org/licenses/by-nd/3.0/" TargetMode="External"/><Relationship Id="rId2" Type="http://schemas.openxmlformats.org/officeDocument/2006/relationships/image" Target="../media/image44.png"/><Relationship Id="rId1" Type="http://schemas.openxmlformats.org/officeDocument/2006/relationships/slideLayout" Target="../slideLayouts/slideLayout25.xml"/><Relationship Id="rId6" Type="http://schemas.openxmlformats.org/officeDocument/2006/relationships/image" Target="../media/image46.png"/><Relationship Id="rId11" Type="http://schemas.openxmlformats.org/officeDocument/2006/relationships/hyperlink" Target="https://creativecommons.org/licenses/by-nc/3.0/" TargetMode="External"/><Relationship Id="rId5" Type="http://schemas.openxmlformats.org/officeDocument/2006/relationships/hyperlink" Target="http://www.sixteensmallstones.org/wordpress-login-security/"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45.png"/><Relationship Id="rId9" Type="http://schemas.openxmlformats.org/officeDocument/2006/relationships/hyperlink" Target="https://opensource.hk/python-101-web-scrap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4" Type="http://schemas.openxmlformats.org/officeDocument/2006/relationships/hyperlink" Target="http://www.pngall.com/database-pn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pngall.com/database-png" TargetMode="External"/><Relationship Id="rId2" Type="http://schemas.openxmlformats.org/officeDocument/2006/relationships/image" Target="../media/image49.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5.xml"/><Relationship Id="rId4" Type="http://schemas.openxmlformats.org/officeDocument/2006/relationships/hyperlink" Target="http://arduino.stackexchange.com/questions/8449/make-a-pc-graphical-interface-for-arduino-any-easy-softwar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1.xml"/><Relationship Id="rId5" Type="http://schemas.openxmlformats.org/officeDocument/2006/relationships/image" Target="../media/image57.sv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star, dark, night sky, ocean floor&#10;&#10;Description automatically generated">
            <a:extLst>
              <a:ext uri="{FF2B5EF4-FFF2-40B4-BE49-F238E27FC236}">
                <a16:creationId xmlns:a16="http://schemas.microsoft.com/office/drawing/2014/main" id="{E325F155-4C4E-4C36-9BF5-66EE28887ED8}"/>
              </a:ext>
            </a:extLst>
          </p:cNvPr>
          <p:cNvPicPr>
            <a:picLocks noGrp="1" noChangeAspect="1"/>
          </p:cNvPicPr>
          <p:nvPr>
            <p:ph type="pic" sz="quarter" idx="15"/>
          </p:nvPr>
        </p:nvPicPr>
        <p:blipFill rotWithShape="1">
          <a:blip r:embed="rId3"/>
          <a:srcRect/>
          <a:stretch/>
        </p:blipFill>
        <p:spPr>
          <a:xfrm>
            <a:off x="20" y="10"/>
            <a:ext cx="12191975" cy="6857989"/>
          </a:xfrm>
          <a:noFill/>
        </p:spPr>
      </p:pic>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74720" y="1660065"/>
            <a:ext cx="8794072" cy="891250"/>
          </a:xfrm>
        </p:spPr>
        <p:txBody>
          <a:bodyPr anchor="t">
            <a:normAutofit fontScale="90000"/>
          </a:bodyPr>
          <a:lstStyle/>
          <a:p>
            <a:r>
              <a:rPr lang="en-US"/>
              <a:t>Project</a:t>
            </a:r>
            <a:br>
              <a:rPr lang="en-US"/>
            </a:br>
            <a:r>
              <a:rPr lang="en-US"/>
              <a:t>Coronavirus Prevention System</a:t>
            </a:r>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74719" y="3192504"/>
            <a:ext cx="8234779" cy="2657880"/>
          </a:xfrm>
        </p:spPr>
        <p:txBody>
          <a:bodyPr>
            <a:normAutofit/>
          </a:bodyPr>
          <a:lstStyle/>
          <a:p>
            <a:endParaRPr lang="en-US" sz="2000">
              <a:latin typeface="+mj-lt"/>
            </a:endParaRPr>
          </a:p>
          <a:p>
            <a:r>
              <a:rPr lang="en-US" sz="2200">
                <a:latin typeface="+mj-lt"/>
              </a:rPr>
              <a:t>Group 24</a:t>
            </a:r>
          </a:p>
          <a:p>
            <a:r>
              <a:rPr lang="en-US" sz="2200">
                <a:latin typeface="+mj-lt"/>
              </a:rPr>
              <a:t>Emanuel </a:t>
            </a:r>
            <a:r>
              <a:rPr lang="en-US" sz="2200" err="1">
                <a:latin typeface="+mj-lt"/>
              </a:rPr>
              <a:t>Cicortas</a:t>
            </a:r>
            <a:r>
              <a:rPr lang="en-US" sz="2200">
                <a:latin typeface="+mj-lt"/>
              </a:rPr>
              <a:t>		Computer Engineering</a:t>
            </a:r>
          </a:p>
          <a:p>
            <a:r>
              <a:rPr lang="en-US" sz="2200" err="1">
                <a:latin typeface="+mj-lt"/>
              </a:rPr>
              <a:t>Dat</a:t>
            </a:r>
            <a:r>
              <a:rPr lang="en-US" sz="2200">
                <a:latin typeface="+mj-lt"/>
              </a:rPr>
              <a:t> Nguyen			Computer Engineering</a:t>
            </a:r>
          </a:p>
          <a:p>
            <a:r>
              <a:rPr lang="en-US" sz="2200">
                <a:latin typeface="+mj-lt"/>
              </a:rPr>
              <a:t>Ha Tran			Electrical Engineering</a:t>
            </a:r>
          </a:p>
          <a:p>
            <a:r>
              <a:rPr lang="en-US" sz="2200">
                <a:latin typeface="+mj-lt"/>
              </a:rPr>
              <a:t>Phuong Anh Vu		Computer Engineering</a:t>
            </a:r>
          </a:p>
        </p:txBody>
      </p:sp>
      <p:sp>
        <p:nvSpPr>
          <p:cNvPr id="8" name="TextBox 7">
            <a:extLst>
              <a:ext uri="{FF2B5EF4-FFF2-40B4-BE49-F238E27FC236}">
                <a16:creationId xmlns:a16="http://schemas.microsoft.com/office/drawing/2014/main" id="{D87DF13F-5342-4B84-9ED9-380426E2EED0}"/>
              </a:ext>
            </a:extLst>
          </p:cNvPr>
          <p:cNvSpPr txBox="1"/>
          <p:nvPr/>
        </p:nvSpPr>
        <p:spPr>
          <a:xfrm>
            <a:off x="74719" y="6122241"/>
            <a:ext cx="4262705" cy="369332"/>
          </a:xfrm>
          <a:prstGeom prst="rect">
            <a:avLst/>
          </a:prstGeom>
          <a:noFill/>
        </p:spPr>
        <p:txBody>
          <a:bodyPr wrap="none" rtlCol="0">
            <a:spAutoFit/>
          </a:bodyPr>
          <a:lstStyle/>
          <a:p>
            <a:r>
              <a:rPr lang="en-US">
                <a:solidFill>
                  <a:schemeClr val="bg1"/>
                </a:solidFill>
                <a:latin typeface="+mj-lt"/>
              </a:rPr>
              <a:t>Senior Design 2: Critical Design Review</a:t>
            </a:r>
            <a:endParaRPr lang="vi-VN">
              <a:solidFill>
                <a:schemeClr val="bg1"/>
              </a:solidFill>
              <a:latin typeface="+mj-lt"/>
            </a:endParaRPr>
          </a:p>
        </p:txBody>
      </p:sp>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4438890" y="235554"/>
            <a:ext cx="2759594" cy="1325562"/>
          </a:xfrm>
        </p:spPr>
        <p:txBody>
          <a:bodyPr/>
          <a:lstStyle/>
          <a:p>
            <a:r>
              <a:rPr lang="en-US">
                <a:cs typeface="Gill Sans"/>
              </a:rPr>
              <a:t>Controller</a:t>
            </a:r>
            <a:br>
              <a:rPr lang="en-US">
                <a:cs typeface="Gill Sans"/>
              </a:rPr>
            </a:br>
            <a:r>
              <a:rPr lang="en-US">
                <a:solidFill>
                  <a:srgbClr val="5DAAB0"/>
                </a:solidFill>
                <a:cs typeface="Gill Sans"/>
              </a:rPr>
              <a:t> </a:t>
            </a:r>
            <a:endParaRPr lang="en-US">
              <a:solidFill>
                <a:srgbClr val="5DAAB0"/>
              </a:solidFill>
            </a:endParaRPr>
          </a:p>
        </p:txBody>
      </p:sp>
      <p:sp>
        <p:nvSpPr>
          <p:cNvPr id="4" name="TextBox 3">
            <a:extLst>
              <a:ext uri="{FF2B5EF4-FFF2-40B4-BE49-F238E27FC236}">
                <a16:creationId xmlns:a16="http://schemas.microsoft.com/office/drawing/2014/main" id="{6ACF9E5E-9B9C-4D3F-8874-36712206D012}"/>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pic>
        <p:nvPicPr>
          <p:cNvPr id="5" name="Picture 5" descr="A circuit board&#10;&#10;Description automatically generated">
            <a:extLst>
              <a:ext uri="{FF2B5EF4-FFF2-40B4-BE49-F238E27FC236}">
                <a16:creationId xmlns:a16="http://schemas.microsoft.com/office/drawing/2014/main" id="{C28BA390-0709-412D-B002-38FFAAE288EE}"/>
              </a:ext>
            </a:extLst>
          </p:cNvPr>
          <p:cNvPicPr>
            <a:picLocks noChangeAspect="1"/>
          </p:cNvPicPr>
          <p:nvPr/>
        </p:nvPicPr>
        <p:blipFill>
          <a:blip r:embed="rId3"/>
          <a:stretch>
            <a:fillRect/>
          </a:stretch>
        </p:blipFill>
        <p:spPr>
          <a:xfrm>
            <a:off x="7005686" y="1580841"/>
            <a:ext cx="2186305" cy="2186305"/>
          </a:xfrm>
          <a:prstGeom prst="rect">
            <a:avLst/>
          </a:prstGeom>
        </p:spPr>
      </p:pic>
      <p:sp>
        <p:nvSpPr>
          <p:cNvPr id="3" name="TextBox 2">
            <a:extLst>
              <a:ext uri="{FF2B5EF4-FFF2-40B4-BE49-F238E27FC236}">
                <a16:creationId xmlns:a16="http://schemas.microsoft.com/office/drawing/2014/main" id="{F94F70A9-F055-4B67-BAF5-D78E4A3662F0}"/>
              </a:ext>
            </a:extLst>
          </p:cNvPr>
          <p:cNvSpPr txBox="1"/>
          <p:nvPr/>
        </p:nvSpPr>
        <p:spPr>
          <a:xfrm>
            <a:off x="6043055" y="4029198"/>
            <a:ext cx="14443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ATmega328</a:t>
            </a:r>
          </a:p>
        </p:txBody>
      </p:sp>
      <p:cxnSp>
        <p:nvCxnSpPr>
          <p:cNvPr id="6" name="Straight Arrow Connector 5">
            <a:extLst>
              <a:ext uri="{FF2B5EF4-FFF2-40B4-BE49-F238E27FC236}">
                <a16:creationId xmlns:a16="http://schemas.microsoft.com/office/drawing/2014/main" id="{EF3F2B61-6008-4D6C-B287-75E93BDDD938}"/>
              </a:ext>
            </a:extLst>
          </p:cNvPr>
          <p:cNvCxnSpPr/>
          <p:nvPr/>
        </p:nvCxnSpPr>
        <p:spPr>
          <a:xfrm flipV="1">
            <a:off x="6390284" y="2978850"/>
            <a:ext cx="1243445" cy="1111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Multiplication Sign 6">
            <a:extLst>
              <a:ext uri="{FF2B5EF4-FFF2-40B4-BE49-F238E27FC236}">
                <a16:creationId xmlns:a16="http://schemas.microsoft.com/office/drawing/2014/main" id="{286597F5-AB22-456E-BE7D-CF4AA4453610}"/>
              </a:ext>
            </a:extLst>
          </p:cNvPr>
          <p:cNvSpPr/>
          <p:nvPr/>
        </p:nvSpPr>
        <p:spPr>
          <a:xfrm>
            <a:off x="5053692" y="1406978"/>
            <a:ext cx="5047011" cy="3414154"/>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A circuit board&#10;&#10;Description automatically generated">
            <a:extLst>
              <a:ext uri="{FF2B5EF4-FFF2-40B4-BE49-F238E27FC236}">
                <a16:creationId xmlns:a16="http://schemas.microsoft.com/office/drawing/2014/main" id="{6FF56CFD-A896-432B-B9DA-2FA1EC55D07D}"/>
              </a:ext>
            </a:extLst>
          </p:cNvPr>
          <p:cNvPicPr>
            <a:picLocks noChangeAspect="1"/>
          </p:cNvPicPr>
          <p:nvPr/>
        </p:nvPicPr>
        <p:blipFill>
          <a:blip r:embed="rId4"/>
          <a:stretch>
            <a:fillRect/>
          </a:stretch>
        </p:blipFill>
        <p:spPr>
          <a:xfrm>
            <a:off x="7745556" y="4631841"/>
            <a:ext cx="1741714" cy="1741714"/>
          </a:xfrm>
          <a:prstGeom prst="rect">
            <a:avLst/>
          </a:prstGeom>
        </p:spPr>
      </p:pic>
      <p:sp>
        <p:nvSpPr>
          <p:cNvPr id="11" name="TextBox 10">
            <a:extLst>
              <a:ext uri="{FF2B5EF4-FFF2-40B4-BE49-F238E27FC236}">
                <a16:creationId xmlns:a16="http://schemas.microsoft.com/office/drawing/2014/main" id="{C38F00E0-501E-4AA7-BDAD-287E01C19372}"/>
              </a:ext>
            </a:extLst>
          </p:cNvPr>
          <p:cNvSpPr txBox="1"/>
          <p:nvPr/>
        </p:nvSpPr>
        <p:spPr>
          <a:xfrm>
            <a:off x="7438407" y="624391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L293D motor driver</a:t>
            </a:r>
          </a:p>
        </p:txBody>
      </p:sp>
      <p:sp>
        <p:nvSpPr>
          <p:cNvPr id="12" name="TextBox 11">
            <a:extLst>
              <a:ext uri="{FF2B5EF4-FFF2-40B4-BE49-F238E27FC236}">
                <a16:creationId xmlns:a16="http://schemas.microsoft.com/office/drawing/2014/main" id="{2D7D91C1-55D6-465A-81CB-EA2FF8DA5241}"/>
              </a:ext>
            </a:extLst>
          </p:cNvPr>
          <p:cNvSpPr txBox="1"/>
          <p:nvPr/>
        </p:nvSpPr>
        <p:spPr>
          <a:xfrm>
            <a:off x="890587" y="4629150"/>
            <a:ext cx="318373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a:cs typeface="Arial"/>
              </a:rPr>
              <a:t>Cheap</a:t>
            </a:r>
          </a:p>
          <a:p>
            <a:pPr marL="285750" indent="-285750">
              <a:buFont typeface="Arial"/>
              <a:buChar char="•"/>
            </a:pPr>
            <a:r>
              <a:rPr lang="en-US">
                <a:cs typeface="Arial"/>
              </a:rPr>
              <a:t>PWM-capable</a:t>
            </a:r>
          </a:p>
          <a:p>
            <a:pPr marL="285750" indent="-285750">
              <a:buFont typeface="Arial"/>
              <a:buChar char="•"/>
            </a:pPr>
            <a:r>
              <a:rPr lang="en-US">
                <a:cs typeface="Arial"/>
              </a:rPr>
              <a:t>Can interface with another device</a:t>
            </a:r>
          </a:p>
          <a:p>
            <a:pPr marL="285750" indent="-285750">
              <a:buFont typeface="Arial"/>
              <a:buChar char="•"/>
            </a:pPr>
            <a:r>
              <a:rPr lang="en-US">
                <a:cs typeface="Arial"/>
              </a:rPr>
              <a:t>Muti-peripherals support</a:t>
            </a:r>
          </a:p>
        </p:txBody>
      </p:sp>
      <p:pic>
        <p:nvPicPr>
          <p:cNvPr id="13" name="Picture 13" descr="Graphical user interface, diagram, application&#10;&#10;Description automatically generated">
            <a:extLst>
              <a:ext uri="{FF2B5EF4-FFF2-40B4-BE49-F238E27FC236}">
                <a16:creationId xmlns:a16="http://schemas.microsoft.com/office/drawing/2014/main" id="{AF93BC6F-13D6-46E7-93DF-7A1224A49A6D}"/>
              </a:ext>
            </a:extLst>
          </p:cNvPr>
          <p:cNvPicPr>
            <a:picLocks noChangeAspect="1"/>
          </p:cNvPicPr>
          <p:nvPr/>
        </p:nvPicPr>
        <p:blipFill>
          <a:blip r:embed="rId5"/>
          <a:stretch>
            <a:fillRect/>
          </a:stretch>
        </p:blipFill>
        <p:spPr>
          <a:xfrm>
            <a:off x="1263353" y="1558895"/>
            <a:ext cx="2743200" cy="2743200"/>
          </a:xfrm>
          <a:prstGeom prst="rect">
            <a:avLst/>
          </a:prstGeom>
        </p:spPr>
      </p:pic>
      <p:sp>
        <p:nvSpPr>
          <p:cNvPr id="10" name="TextBox 9">
            <a:extLst>
              <a:ext uri="{FF2B5EF4-FFF2-40B4-BE49-F238E27FC236}">
                <a16:creationId xmlns:a16="http://schemas.microsoft.com/office/drawing/2014/main" id="{AA1694B4-5BB3-46EB-9F97-F5903A9979AC}"/>
              </a:ext>
            </a:extLst>
          </p:cNvPr>
          <p:cNvSpPr txBox="1"/>
          <p:nvPr/>
        </p:nvSpPr>
        <p:spPr>
          <a:xfrm>
            <a:off x="1583729" y="43030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MSP430G2553</a:t>
            </a:r>
          </a:p>
        </p:txBody>
      </p:sp>
    </p:spTree>
    <p:extLst>
      <p:ext uri="{BB962C8B-B14F-4D97-AF65-F5344CB8AC3E}">
        <p14:creationId xmlns:p14="http://schemas.microsoft.com/office/powerpoint/2010/main" val="60504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841682" y="971950"/>
            <a:ext cx="3537030" cy="2036100"/>
          </a:xfrm>
        </p:spPr>
        <p:txBody>
          <a:bodyPr anchor="ctr">
            <a:normAutofit/>
          </a:bodyPr>
          <a:lstStyle/>
          <a:p>
            <a:r>
              <a:rPr lang="en-US">
                <a:solidFill>
                  <a:schemeClr val="tx1"/>
                </a:solidFill>
              </a:rPr>
              <a:t>Peripherals</a:t>
            </a:r>
            <a:br>
              <a:rPr lang="en-US"/>
            </a:br>
            <a:r>
              <a:rPr lang="en-US"/>
              <a:t> </a:t>
            </a:r>
          </a:p>
        </p:txBody>
      </p:sp>
      <p:pic>
        <p:nvPicPr>
          <p:cNvPr id="10" name="Picture 10" descr="A close up of electronics&#10;&#10;Description automatically generated">
            <a:extLst>
              <a:ext uri="{FF2B5EF4-FFF2-40B4-BE49-F238E27FC236}">
                <a16:creationId xmlns:a16="http://schemas.microsoft.com/office/drawing/2014/main" id="{463A5B0F-05D6-45B5-A460-25EE81D4FA13}"/>
              </a:ext>
            </a:extLst>
          </p:cNvPr>
          <p:cNvPicPr>
            <a:picLocks noChangeAspect="1"/>
          </p:cNvPicPr>
          <p:nvPr/>
        </p:nvPicPr>
        <p:blipFill rotWithShape="1">
          <a:blip r:embed="rId3"/>
          <a:srcRect l="11337" r="11408" b="-7"/>
          <a:stretch/>
        </p:blipFill>
        <p:spPr>
          <a:xfrm>
            <a:off x="3909684" y="571489"/>
            <a:ext cx="3038734" cy="3038734"/>
          </a:xfrm>
          <a:prstGeom prst="ellipse">
            <a:avLst/>
          </a:prstGeom>
          <a:noFill/>
        </p:spPr>
      </p:pic>
      <p:pic>
        <p:nvPicPr>
          <p:cNvPr id="11" name="Picture 11" descr="A close up of electronics&#10;&#10;Description automatically generated">
            <a:extLst>
              <a:ext uri="{FF2B5EF4-FFF2-40B4-BE49-F238E27FC236}">
                <a16:creationId xmlns:a16="http://schemas.microsoft.com/office/drawing/2014/main" id="{B52E0115-500C-4AB4-93B0-C91060E19000}"/>
              </a:ext>
            </a:extLst>
          </p:cNvPr>
          <p:cNvPicPr>
            <a:picLocks noChangeAspect="1"/>
          </p:cNvPicPr>
          <p:nvPr/>
        </p:nvPicPr>
        <p:blipFill rotWithShape="1">
          <a:blip r:embed="rId4"/>
          <a:srcRect l="13158" r="11596" b="5"/>
          <a:stretch/>
        </p:blipFill>
        <p:spPr>
          <a:xfrm>
            <a:off x="7733590" y="601178"/>
            <a:ext cx="3028838" cy="3009046"/>
          </a:xfrm>
          <a:prstGeom prst="ellipse">
            <a:avLst/>
          </a:prstGeom>
          <a:noFill/>
        </p:spPr>
      </p:pic>
      <p:sp>
        <p:nvSpPr>
          <p:cNvPr id="13" name="TextBox 12">
            <a:extLst>
              <a:ext uri="{FF2B5EF4-FFF2-40B4-BE49-F238E27FC236}">
                <a16:creationId xmlns:a16="http://schemas.microsoft.com/office/drawing/2014/main" id="{A9D21E63-57B0-405A-A5BC-FD73FA4A2EFB}"/>
              </a:ext>
            </a:extLst>
          </p:cNvPr>
          <p:cNvSpPr txBox="1"/>
          <p:nvPr/>
        </p:nvSpPr>
        <p:spPr>
          <a:xfrm>
            <a:off x="7988147" y="3676316"/>
            <a:ext cx="2517605" cy="68897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gn="ctr">
              <a:spcAft>
                <a:spcPts val="600"/>
              </a:spcAft>
            </a:pPr>
            <a:r>
              <a:rPr lang="en-US">
                <a:solidFill>
                  <a:schemeClr val="tx2"/>
                </a:solidFill>
              </a:rPr>
              <a:t>IMX219</a:t>
            </a:r>
          </a:p>
          <a:p>
            <a:pPr algn="ctr">
              <a:spcAft>
                <a:spcPts val="600"/>
              </a:spcAft>
            </a:pPr>
            <a:r>
              <a:rPr lang="en-US">
                <a:solidFill>
                  <a:schemeClr val="tx2"/>
                </a:solidFill>
                <a:cs typeface="Arial"/>
              </a:rPr>
              <a:t>Camera Module</a:t>
            </a:r>
          </a:p>
        </p:txBody>
      </p:sp>
      <p:sp>
        <p:nvSpPr>
          <p:cNvPr id="12" name="TextBox 11">
            <a:extLst>
              <a:ext uri="{FF2B5EF4-FFF2-40B4-BE49-F238E27FC236}">
                <a16:creationId xmlns:a16="http://schemas.microsoft.com/office/drawing/2014/main" id="{4698B8E9-3986-4475-A9FD-5620BBEECE7C}"/>
              </a:ext>
            </a:extLst>
          </p:cNvPr>
          <p:cNvSpPr txBox="1"/>
          <p:nvPr/>
        </p:nvSpPr>
        <p:spPr>
          <a:xfrm>
            <a:off x="4121398" y="3735693"/>
            <a:ext cx="2517605" cy="69609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gn="ctr">
              <a:spcAft>
                <a:spcPts val="600"/>
              </a:spcAft>
            </a:pPr>
            <a:r>
              <a:rPr lang="en-US">
                <a:solidFill>
                  <a:schemeClr val="tx2"/>
                </a:solidFill>
              </a:rPr>
              <a:t>HC-SR04</a:t>
            </a:r>
          </a:p>
          <a:p>
            <a:pPr algn="ctr">
              <a:spcAft>
                <a:spcPts val="600"/>
              </a:spcAft>
            </a:pPr>
            <a:r>
              <a:rPr lang="en-US">
                <a:solidFill>
                  <a:schemeClr val="tx2"/>
                </a:solidFill>
                <a:cs typeface="Arial"/>
              </a:rPr>
              <a:t>Ultrasonic Sensor</a:t>
            </a:r>
          </a:p>
        </p:txBody>
      </p:sp>
      <p:sp>
        <p:nvSpPr>
          <p:cNvPr id="23" name="Text Placeholder 10">
            <a:extLst>
              <a:ext uri="{FF2B5EF4-FFF2-40B4-BE49-F238E27FC236}">
                <a16:creationId xmlns:a16="http://schemas.microsoft.com/office/drawing/2014/main" id="{6EF54984-F6AF-4C20-AF65-99CBD163A506}"/>
              </a:ext>
            </a:extLst>
          </p:cNvPr>
          <p:cNvSpPr>
            <a:spLocks noGrp="1"/>
          </p:cNvSpPr>
          <p:nvPr>
            <p:ph type="body" sz="quarter" idx="23"/>
          </p:nvPr>
        </p:nvSpPr>
        <p:spPr>
          <a:xfrm>
            <a:off x="4049497" y="4372127"/>
            <a:ext cx="2517605" cy="1097704"/>
          </a:xfrm>
        </p:spPr>
        <p:txBody>
          <a:bodyPr vert="horz" lIns="0" tIns="45720" rIns="91440" bIns="45720" rtlCol="0" anchor="t">
            <a:noAutofit/>
          </a:bodyPr>
          <a:lstStyle/>
          <a:p>
            <a:pPr marL="285750" indent="-285750">
              <a:buChar char="•"/>
            </a:pPr>
            <a:r>
              <a:rPr lang="en-US" sz="2000">
                <a:cs typeface="Arial"/>
              </a:rPr>
              <a:t>Cheap</a:t>
            </a:r>
          </a:p>
          <a:p>
            <a:pPr marL="285750" indent="-285750">
              <a:buChar char="•"/>
            </a:pPr>
            <a:r>
              <a:rPr lang="en-US" sz="2000">
                <a:cs typeface="Arial"/>
              </a:rPr>
              <a:t>Reliable</a:t>
            </a:r>
            <a:endParaRPr lang="en-US" sz="2000"/>
          </a:p>
        </p:txBody>
      </p:sp>
      <p:sp>
        <p:nvSpPr>
          <p:cNvPr id="25" name="Text Placeholder 12">
            <a:extLst>
              <a:ext uri="{FF2B5EF4-FFF2-40B4-BE49-F238E27FC236}">
                <a16:creationId xmlns:a16="http://schemas.microsoft.com/office/drawing/2014/main" id="{1D28F18A-3C60-41B5-AC9E-6E889EB82379}"/>
              </a:ext>
            </a:extLst>
          </p:cNvPr>
          <p:cNvSpPr>
            <a:spLocks noGrp="1"/>
          </p:cNvSpPr>
          <p:nvPr>
            <p:ph type="body" sz="quarter" idx="25"/>
          </p:nvPr>
        </p:nvSpPr>
        <p:spPr>
          <a:xfrm>
            <a:off x="7302394" y="4429101"/>
            <a:ext cx="3941904" cy="491267"/>
          </a:xfrm>
        </p:spPr>
        <p:txBody>
          <a:bodyPr vert="horz" lIns="0" tIns="45720" rIns="91440" bIns="45720" rtlCol="0" anchor="t">
            <a:noAutofit/>
          </a:bodyPr>
          <a:lstStyle/>
          <a:p>
            <a:pPr marL="285750" indent="-285750">
              <a:buChar char="•"/>
            </a:pPr>
            <a:r>
              <a:rPr lang="en-US" sz="2000">
                <a:cs typeface="Arial"/>
              </a:rPr>
              <a:t>High resolution (3280 x 2464)</a:t>
            </a:r>
          </a:p>
          <a:p>
            <a:pPr marL="285750" indent="-285750">
              <a:buChar char="•"/>
            </a:pPr>
            <a:r>
              <a:rPr lang="en-US" sz="2000">
                <a:cs typeface="Arial"/>
              </a:rPr>
              <a:t>Cheap</a:t>
            </a:r>
          </a:p>
          <a:p>
            <a:pPr marL="285750" indent="-285750">
              <a:buChar char="•"/>
            </a:pPr>
            <a:endParaRPr lang="en-US" sz="2000"/>
          </a:p>
        </p:txBody>
      </p:sp>
      <p:sp>
        <p:nvSpPr>
          <p:cNvPr id="14" name="TextBox 13">
            <a:extLst>
              <a:ext uri="{FF2B5EF4-FFF2-40B4-BE49-F238E27FC236}">
                <a16:creationId xmlns:a16="http://schemas.microsoft.com/office/drawing/2014/main" id="{0B01CD56-9260-4AA5-A87F-E31F10481B9C}"/>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Tree>
    <p:extLst>
      <p:ext uri="{BB962C8B-B14F-4D97-AF65-F5344CB8AC3E}">
        <p14:creationId xmlns:p14="http://schemas.microsoft.com/office/powerpoint/2010/main" val="1152299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AF05-D22C-448F-9E87-DFC7A2CDCD0E}"/>
              </a:ext>
            </a:extLst>
          </p:cNvPr>
          <p:cNvSpPr>
            <a:spLocks noGrp="1"/>
          </p:cNvSpPr>
          <p:nvPr>
            <p:ph type="title"/>
          </p:nvPr>
        </p:nvSpPr>
        <p:spPr>
          <a:xfrm>
            <a:off x="3144726" y="375845"/>
            <a:ext cx="4767262" cy="1342045"/>
          </a:xfrm>
        </p:spPr>
        <p:txBody>
          <a:bodyPr/>
          <a:lstStyle/>
          <a:p>
            <a:r>
              <a:rPr lang="en-US">
                <a:cs typeface="Gill Sans"/>
              </a:rPr>
              <a:t>Power Design</a:t>
            </a:r>
            <a:endParaRPr lang="en-US"/>
          </a:p>
        </p:txBody>
      </p:sp>
      <p:graphicFrame>
        <p:nvGraphicFramePr>
          <p:cNvPr id="5" name="Table 5">
            <a:extLst>
              <a:ext uri="{FF2B5EF4-FFF2-40B4-BE49-F238E27FC236}">
                <a16:creationId xmlns:a16="http://schemas.microsoft.com/office/drawing/2014/main" id="{13B8880E-18C7-4F34-A6A0-B85C860A28AC}"/>
              </a:ext>
            </a:extLst>
          </p:cNvPr>
          <p:cNvGraphicFramePr>
            <a:graphicFrameLocks noGrp="1"/>
          </p:cNvGraphicFramePr>
          <p:nvPr>
            <p:extLst>
              <p:ext uri="{D42A27DB-BD31-4B8C-83A1-F6EECF244321}">
                <p14:modId xmlns:p14="http://schemas.microsoft.com/office/powerpoint/2010/main" val="4191203412"/>
              </p:ext>
            </p:extLst>
          </p:nvPr>
        </p:nvGraphicFramePr>
        <p:xfrm>
          <a:off x="1733550" y="2686050"/>
          <a:ext cx="8758091" cy="2848167"/>
        </p:xfrm>
        <a:graphic>
          <a:graphicData uri="http://schemas.openxmlformats.org/drawingml/2006/table">
            <a:tbl>
              <a:tblPr firstRow="1" bandRow="1">
                <a:tableStyleId>{5C22544A-7EE6-4342-B048-85BDC9FD1C3A}</a:tableStyleId>
              </a:tblPr>
              <a:tblGrid>
                <a:gridCol w="2190749">
                  <a:extLst>
                    <a:ext uri="{9D8B030D-6E8A-4147-A177-3AD203B41FA5}">
                      <a16:colId xmlns:a16="http://schemas.microsoft.com/office/drawing/2014/main" val="3450586294"/>
                    </a:ext>
                  </a:extLst>
                </a:gridCol>
                <a:gridCol w="2312188">
                  <a:extLst>
                    <a:ext uri="{9D8B030D-6E8A-4147-A177-3AD203B41FA5}">
                      <a16:colId xmlns:a16="http://schemas.microsoft.com/office/drawing/2014/main" val="3201763022"/>
                    </a:ext>
                  </a:extLst>
                </a:gridCol>
                <a:gridCol w="1897717">
                  <a:extLst>
                    <a:ext uri="{9D8B030D-6E8A-4147-A177-3AD203B41FA5}">
                      <a16:colId xmlns:a16="http://schemas.microsoft.com/office/drawing/2014/main" val="1267110675"/>
                    </a:ext>
                  </a:extLst>
                </a:gridCol>
                <a:gridCol w="2357437">
                  <a:extLst>
                    <a:ext uri="{9D8B030D-6E8A-4147-A177-3AD203B41FA5}">
                      <a16:colId xmlns:a16="http://schemas.microsoft.com/office/drawing/2014/main" val="3784073279"/>
                    </a:ext>
                  </a:extLst>
                </a:gridCol>
              </a:tblGrid>
              <a:tr h="406881">
                <a:tc>
                  <a:txBody>
                    <a:bodyPr/>
                    <a:lstStyle/>
                    <a:p>
                      <a:pPr algn="ctr"/>
                      <a:r>
                        <a:rPr lang="en-US"/>
                        <a:t>Components</a:t>
                      </a:r>
                    </a:p>
                  </a:txBody>
                  <a:tcPr/>
                </a:tc>
                <a:tc>
                  <a:txBody>
                    <a:bodyPr/>
                    <a:lstStyle/>
                    <a:p>
                      <a:pPr algn="ctr"/>
                      <a:r>
                        <a:rPr lang="en-US"/>
                        <a:t>Voltage Required</a:t>
                      </a:r>
                    </a:p>
                  </a:txBody>
                  <a:tcPr/>
                </a:tc>
                <a:tc>
                  <a:txBody>
                    <a:bodyPr/>
                    <a:lstStyle/>
                    <a:p>
                      <a:pPr algn="ctr"/>
                      <a:r>
                        <a:rPr lang="en-US"/>
                        <a:t>Rated Current</a:t>
                      </a:r>
                    </a:p>
                  </a:txBody>
                  <a:tcPr/>
                </a:tc>
                <a:tc>
                  <a:txBody>
                    <a:bodyPr/>
                    <a:lstStyle/>
                    <a:p>
                      <a:pPr algn="ctr"/>
                      <a:r>
                        <a:rPr lang="en-US"/>
                        <a:t>Power Consumed</a:t>
                      </a:r>
                    </a:p>
                  </a:txBody>
                  <a:tcPr/>
                </a:tc>
                <a:extLst>
                  <a:ext uri="{0D108BD9-81ED-4DB2-BD59-A6C34878D82A}">
                    <a16:rowId xmlns:a16="http://schemas.microsoft.com/office/drawing/2014/main" val="3223998356"/>
                  </a:ext>
                </a:extLst>
              </a:tr>
              <a:tr h="406881">
                <a:tc>
                  <a:txBody>
                    <a:bodyPr/>
                    <a:lstStyle/>
                    <a:p>
                      <a:pPr algn="ctr"/>
                      <a:r>
                        <a:rPr lang="en-US"/>
                        <a:t>MSP430</a:t>
                      </a:r>
                    </a:p>
                  </a:txBody>
                  <a:tcPr/>
                </a:tc>
                <a:tc>
                  <a:txBody>
                    <a:bodyPr/>
                    <a:lstStyle/>
                    <a:p>
                      <a:pPr algn="ctr"/>
                      <a:r>
                        <a:rPr lang="en-US"/>
                        <a:t>3.3V</a:t>
                      </a:r>
                    </a:p>
                  </a:txBody>
                  <a:tcPr/>
                </a:tc>
                <a:tc>
                  <a:txBody>
                    <a:bodyPr/>
                    <a:lstStyle/>
                    <a:p>
                      <a:pPr algn="ctr"/>
                      <a:r>
                        <a:rPr lang="en-US"/>
                        <a:t>300mA</a:t>
                      </a:r>
                    </a:p>
                  </a:txBody>
                  <a:tcPr/>
                </a:tc>
                <a:tc>
                  <a:txBody>
                    <a:bodyPr/>
                    <a:lstStyle/>
                    <a:p>
                      <a:pPr algn="ctr"/>
                      <a:r>
                        <a:rPr lang="en-US"/>
                        <a:t>0.99W</a:t>
                      </a:r>
                    </a:p>
                  </a:txBody>
                  <a:tcPr/>
                </a:tc>
                <a:extLst>
                  <a:ext uri="{0D108BD9-81ED-4DB2-BD59-A6C34878D82A}">
                    <a16:rowId xmlns:a16="http://schemas.microsoft.com/office/drawing/2014/main" val="1351902183"/>
                  </a:ext>
                </a:extLst>
              </a:tr>
              <a:tr h="406881">
                <a:tc>
                  <a:txBody>
                    <a:bodyPr/>
                    <a:lstStyle/>
                    <a:p>
                      <a:pPr algn="ctr"/>
                      <a:r>
                        <a:rPr lang="en-US"/>
                        <a:t>Ultrasonic Sensors</a:t>
                      </a:r>
                    </a:p>
                  </a:txBody>
                  <a:tcPr/>
                </a:tc>
                <a:tc>
                  <a:txBody>
                    <a:bodyPr/>
                    <a:lstStyle/>
                    <a:p>
                      <a:pPr algn="ctr"/>
                      <a:r>
                        <a:rPr lang="en-US"/>
                        <a:t>5V</a:t>
                      </a:r>
                    </a:p>
                  </a:txBody>
                  <a:tcPr/>
                </a:tc>
                <a:tc>
                  <a:txBody>
                    <a:bodyPr/>
                    <a:lstStyle/>
                    <a:p>
                      <a:pPr algn="ctr"/>
                      <a:r>
                        <a:rPr lang="en-US"/>
                        <a:t>2mA</a:t>
                      </a:r>
                    </a:p>
                  </a:txBody>
                  <a:tcPr/>
                </a:tc>
                <a:tc>
                  <a:txBody>
                    <a:bodyPr/>
                    <a:lstStyle/>
                    <a:p>
                      <a:pPr algn="ctr"/>
                      <a:r>
                        <a:rPr lang="en-US"/>
                        <a:t>0.01W</a:t>
                      </a:r>
                    </a:p>
                  </a:txBody>
                  <a:tcPr/>
                </a:tc>
                <a:extLst>
                  <a:ext uri="{0D108BD9-81ED-4DB2-BD59-A6C34878D82A}">
                    <a16:rowId xmlns:a16="http://schemas.microsoft.com/office/drawing/2014/main" val="687065817"/>
                  </a:ext>
                </a:extLst>
              </a:tr>
              <a:tr h="406881">
                <a:tc>
                  <a:txBody>
                    <a:bodyPr/>
                    <a:lstStyle/>
                    <a:p>
                      <a:pPr algn="ctr"/>
                      <a:r>
                        <a:rPr lang="en-US"/>
                        <a:t>Servo Motor </a:t>
                      </a:r>
                    </a:p>
                  </a:txBody>
                  <a:tcPr/>
                </a:tc>
                <a:tc>
                  <a:txBody>
                    <a:bodyPr/>
                    <a:lstStyle/>
                    <a:p>
                      <a:pPr algn="ctr"/>
                      <a:r>
                        <a:rPr lang="en-US"/>
                        <a:t>3.5V</a:t>
                      </a:r>
                    </a:p>
                  </a:txBody>
                  <a:tcPr/>
                </a:tc>
                <a:tc>
                  <a:txBody>
                    <a:bodyPr/>
                    <a:lstStyle/>
                    <a:p>
                      <a:pPr algn="ctr"/>
                      <a:r>
                        <a:rPr lang="en-US"/>
                        <a:t>550mV</a:t>
                      </a:r>
                    </a:p>
                  </a:txBody>
                  <a:tcPr/>
                </a:tc>
                <a:tc>
                  <a:txBody>
                    <a:bodyPr/>
                    <a:lstStyle/>
                    <a:p>
                      <a:pPr algn="ctr"/>
                      <a:r>
                        <a:rPr lang="en-US"/>
                        <a:t>1.925W</a:t>
                      </a:r>
                    </a:p>
                  </a:txBody>
                  <a:tcPr/>
                </a:tc>
                <a:extLst>
                  <a:ext uri="{0D108BD9-81ED-4DB2-BD59-A6C34878D82A}">
                    <a16:rowId xmlns:a16="http://schemas.microsoft.com/office/drawing/2014/main" val="338177962"/>
                  </a:ext>
                </a:extLst>
              </a:tr>
              <a:tr h="406881">
                <a:tc>
                  <a:txBody>
                    <a:bodyPr/>
                    <a:lstStyle/>
                    <a:p>
                      <a:pPr lvl="0" algn="ctr">
                        <a:buNone/>
                      </a:pPr>
                      <a:r>
                        <a:rPr lang="en-US"/>
                        <a:t>Jetson Nano</a:t>
                      </a:r>
                    </a:p>
                  </a:txBody>
                  <a:tcPr/>
                </a:tc>
                <a:tc>
                  <a:txBody>
                    <a:bodyPr/>
                    <a:lstStyle/>
                    <a:p>
                      <a:pPr lvl="0" algn="ctr">
                        <a:buNone/>
                      </a:pPr>
                      <a:r>
                        <a:rPr lang="en-US"/>
                        <a:t>5V</a:t>
                      </a:r>
                    </a:p>
                  </a:txBody>
                  <a:tcPr/>
                </a:tc>
                <a:tc>
                  <a:txBody>
                    <a:bodyPr/>
                    <a:lstStyle/>
                    <a:p>
                      <a:pPr lvl="0" algn="ctr">
                        <a:buNone/>
                      </a:pPr>
                      <a:r>
                        <a:rPr lang="en-US"/>
                        <a:t>4A</a:t>
                      </a:r>
                    </a:p>
                  </a:txBody>
                  <a:tcPr/>
                </a:tc>
                <a:tc>
                  <a:txBody>
                    <a:bodyPr/>
                    <a:lstStyle/>
                    <a:p>
                      <a:pPr lvl="0" algn="ctr">
                        <a:buNone/>
                      </a:pPr>
                      <a:r>
                        <a:rPr lang="en-US"/>
                        <a:t>20W</a:t>
                      </a:r>
                    </a:p>
                  </a:txBody>
                  <a:tcPr/>
                </a:tc>
                <a:extLst>
                  <a:ext uri="{0D108BD9-81ED-4DB2-BD59-A6C34878D82A}">
                    <a16:rowId xmlns:a16="http://schemas.microsoft.com/office/drawing/2014/main" val="371890464"/>
                  </a:ext>
                </a:extLst>
              </a:tr>
              <a:tr h="406881">
                <a:tc>
                  <a:txBody>
                    <a:bodyPr/>
                    <a:lstStyle/>
                    <a:p>
                      <a:pPr lvl="0" algn="ctr">
                        <a:buNone/>
                      </a:pPr>
                      <a:r>
                        <a:rPr lang="en-US" sz="1800" b="0" i="0" u="none" strike="noStrike" noProof="0">
                          <a:latin typeface="Arial"/>
                        </a:rPr>
                        <a:t>Piezo Buzzer</a:t>
                      </a:r>
                    </a:p>
                  </a:txBody>
                  <a:tcPr>
                    <a:lnB w="0">
                      <a:noFill/>
                    </a:lnB>
                  </a:tcPr>
                </a:tc>
                <a:tc>
                  <a:txBody>
                    <a:bodyPr/>
                    <a:lstStyle/>
                    <a:p>
                      <a:pPr lvl="0" algn="ctr">
                        <a:buNone/>
                      </a:pPr>
                      <a:r>
                        <a:rPr lang="en-US"/>
                        <a:t>3.3V</a:t>
                      </a:r>
                    </a:p>
                  </a:txBody>
                  <a:tcPr>
                    <a:lnB w="0">
                      <a:noFill/>
                    </a:lnB>
                  </a:tcPr>
                </a:tc>
                <a:tc>
                  <a:txBody>
                    <a:bodyPr/>
                    <a:lstStyle/>
                    <a:p>
                      <a:pPr lvl="0" algn="ctr">
                        <a:buNone/>
                      </a:pPr>
                      <a:r>
                        <a:rPr lang="en-US"/>
                        <a:t>3mA</a:t>
                      </a:r>
                    </a:p>
                  </a:txBody>
                  <a:tcPr>
                    <a:lnB w="0">
                      <a:noFill/>
                    </a:lnB>
                  </a:tcPr>
                </a:tc>
                <a:tc>
                  <a:txBody>
                    <a:bodyPr/>
                    <a:lstStyle/>
                    <a:p>
                      <a:pPr lvl="0" algn="ctr">
                        <a:buNone/>
                      </a:pPr>
                      <a:r>
                        <a:rPr lang="en-US"/>
                        <a:t>0.01W</a:t>
                      </a:r>
                    </a:p>
                  </a:txBody>
                  <a:tcPr/>
                </a:tc>
                <a:extLst>
                  <a:ext uri="{0D108BD9-81ED-4DB2-BD59-A6C34878D82A}">
                    <a16:rowId xmlns:a16="http://schemas.microsoft.com/office/drawing/2014/main" val="4016873607"/>
                  </a:ext>
                </a:extLst>
              </a:tr>
              <a:tr h="406881">
                <a:tc>
                  <a:txBody>
                    <a:bodyPr/>
                    <a:lstStyle/>
                    <a:p>
                      <a:pPr lvl="0" algn="ctr">
                        <a:buNone/>
                      </a:pPr>
                      <a:r>
                        <a:rPr lang="en-US" sz="1800" b="0" i="0" u="none" strike="noStrike" noProof="0">
                          <a:latin typeface="Arial"/>
                        </a:rPr>
                        <a:t>Total</a:t>
                      </a:r>
                    </a:p>
                  </a:txBody>
                  <a:tcPr>
                    <a:lnL w="0">
                      <a:noFill/>
                    </a:lnL>
                    <a:lnR w="0">
                      <a:noFill/>
                    </a:lnR>
                    <a:lnT w="0">
                      <a:noFill/>
                    </a:lnT>
                    <a:lnB w="0">
                      <a:noFill/>
                    </a:lnB>
                  </a:tcPr>
                </a:tc>
                <a:tc>
                  <a:txBody>
                    <a:bodyPr/>
                    <a:lstStyle/>
                    <a:p>
                      <a:pPr lvl="0" algn="ctr">
                        <a:buNone/>
                      </a:pPr>
                      <a:endParaRPr lang="en-US"/>
                    </a:p>
                  </a:txBody>
                  <a:tcPr>
                    <a:lnL w="0">
                      <a:noFill/>
                    </a:lnL>
                    <a:lnR w="0">
                      <a:noFill/>
                    </a:lnR>
                    <a:lnT w="0">
                      <a:noFill/>
                    </a:lnT>
                    <a:lnB w="0">
                      <a:noFill/>
                    </a:lnB>
                  </a:tcPr>
                </a:tc>
                <a:tc>
                  <a:txBody>
                    <a:bodyPr/>
                    <a:lstStyle/>
                    <a:p>
                      <a:pPr lvl="0" algn="ctr">
                        <a:buNone/>
                      </a:pPr>
                      <a:endParaRPr lang="en-US"/>
                    </a:p>
                  </a:txBody>
                  <a:tcPr>
                    <a:lnL w="0">
                      <a:noFill/>
                    </a:lnL>
                    <a:lnR w="0">
                      <a:noFill/>
                    </a:lnR>
                    <a:lnT w="0">
                      <a:noFill/>
                    </a:lnT>
                    <a:lnB w="0">
                      <a:noFill/>
                    </a:lnB>
                  </a:tcPr>
                </a:tc>
                <a:tc>
                  <a:txBody>
                    <a:bodyPr/>
                    <a:lstStyle/>
                    <a:p>
                      <a:pPr lvl="0" algn="ctr">
                        <a:buNone/>
                      </a:pPr>
                      <a:r>
                        <a:rPr lang="en-US" b="1"/>
                        <a:t>22.935W</a:t>
                      </a:r>
                    </a:p>
                  </a:txBody>
                  <a:tcPr>
                    <a:lnL w="0">
                      <a:noFill/>
                    </a:lnL>
                  </a:tcPr>
                </a:tc>
                <a:extLst>
                  <a:ext uri="{0D108BD9-81ED-4DB2-BD59-A6C34878D82A}">
                    <a16:rowId xmlns:a16="http://schemas.microsoft.com/office/drawing/2014/main" val="3044504286"/>
                  </a:ext>
                </a:extLst>
              </a:tr>
            </a:tbl>
          </a:graphicData>
        </a:graphic>
      </p:graphicFrame>
      <p:sp>
        <p:nvSpPr>
          <p:cNvPr id="3" name="TextBox 2">
            <a:extLst>
              <a:ext uri="{FF2B5EF4-FFF2-40B4-BE49-F238E27FC236}">
                <a16:creationId xmlns:a16="http://schemas.microsoft.com/office/drawing/2014/main" id="{A8D00588-2441-49FB-AE92-6CF2BD12F338}"/>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Ha</a:t>
            </a:r>
          </a:p>
        </p:txBody>
      </p:sp>
    </p:spTree>
    <p:extLst>
      <p:ext uri="{BB962C8B-B14F-4D97-AF65-F5344CB8AC3E}">
        <p14:creationId xmlns:p14="http://schemas.microsoft.com/office/powerpoint/2010/main" val="3010192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4775-D701-44BD-A402-2119F1A5C872}"/>
              </a:ext>
            </a:extLst>
          </p:cNvPr>
          <p:cNvSpPr>
            <a:spLocks noGrp="1"/>
          </p:cNvSpPr>
          <p:nvPr>
            <p:ph type="title"/>
          </p:nvPr>
        </p:nvSpPr>
        <p:spPr>
          <a:xfrm>
            <a:off x="3384948" y="530662"/>
            <a:ext cx="6031319" cy="1325563"/>
          </a:xfrm>
        </p:spPr>
        <p:txBody>
          <a:bodyPr>
            <a:normAutofit/>
          </a:bodyPr>
          <a:lstStyle/>
          <a:p>
            <a:pPr algn="l"/>
            <a:r>
              <a:rPr lang="en-US">
                <a:latin typeface="Times New Roman"/>
                <a:ea typeface="+mj-lt"/>
                <a:cs typeface="+mj-lt"/>
              </a:rPr>
              <a:t>            Power System </a:t>
            </a:r>
            <a:br>
              <a:rPr lang="en-US">
                <a:latin typeface="Times New Roman"/>
                <a:ea typeface="+mj-lt"/>
                <a:cs typeface="+mj-lt"/>
              </a:rPr>
            </a:br>
            <a:r>
              <a:rPr lang="en-US" sz="1800">
                <a:latin typeface="Times New Roman"/>
                <a:ea typeface="+mj-lt"/>
                <a:cs typeface="+mj-lt"/>
              </a:rPr>
              <a:t>                                          </a:t>
            </a:r>
            <a:br>
              <a:rPr lang="en-US" sz="1800">
                <a:latin typeface="Times New Roman"/>
                <a:ea typeface="+mj-lt"/>
                <a:cs typeface="+mj-lt"/>
              </a:rPr>
            </a:br>
            <a:r>
              <a:rPr lang="en-US" sz="1800">
                <a:latin typeface="Times New Roman"/>
                <a:ea typeface="+mj-lt"/>
                <a:cs typeface="+mj-lt"/>
              </a:rPr>
              <a:t>                                             5V DC Regulator Circuit</a:t>
            </a:r>
            <a:endParaRPr lang="en-US" sz="1800" b="0">
              <a:latin typeface="Times New Roman"/>
              <a:ea typeface="+mj-lt"/>
              <a:cs typeface="+mj-lt"/>
            </a:endParaRPr>
          </a:p>
          <a:p>
            <a:pPr algn="l"/>
            <a:endParaRPr lang="en-US">
              <a:latin typeface="Times New Roman"/>
              <a:ea typeface="+mj-lt"/>
              <a:cs typeface="+mj-lt"/>
            </a:endParaRPr>
          </a:p>
        </p:txBody>
      </p:sp>
      <p:sp>
        <p:nvSpPr>
          <p:cNvPr id="10" name="TextBox 9">
            <a:extLst>
              <a:ext uri="{FF2B5EF4-FFF2-40B4-BE49-F238E27FC236}">
                <a16:creationId xmlns:a16="http://schemas.microsoft.com/office/drawing/2014/main" id="{3A8BFE2C-9C4F-49B4-91AC-2C380EF869C6}"/>
              </a:ext>
            </a:extLst>
          </p:cNvPr>
          <p:cNvSpPr txBox="1"/>
          <p:nvPr/>
        </p:nvSpPr>
        <p:spPr>
          <a:xfrm>
            <a:off x="-2209" y="6491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Ha</a:t>
            </a:r>
            <a:r>
              <a:rPr lang="en-US">
                <a:cs typeface="Arial"/>
              </a:rPr>
              <a:t>​</a:t>
            </a:r>
            <a:endParaRPr lang="en-US"/>
          </a:p>
        </p:txBody>
      </p:sp>
      <p:pic>
        <p:nvPicPr>
          <p:cNvPr id="5" name="Picture 5" descr="Diagram, schematic&#10;&#10;Description automatically generated">
            <a:extLst>
              <a:ext uri="{FF2B5EF4-FFF2-40B4-BE49-F238E27FC236}">
                <a16:creationId xmlns:a16="http://schemas.microsoft.com/office/drawing/2014/main" id="{33B99F64-A3C9-422E-A92A-B00BAC5813EF}"/>
              </a:ext>
            </a:extLst>
          </p:cNvPr>
          <p:cNvPicPr>
            <a:picLocks noChangeAspect="1"/>
          </p:cNvPicPr>
          <p:nvPr/>
        </p:nvPicPr>
        <p:blipFill>
          <a:blip r:embed="rId2"/>
          <a:stretch>
            <a:fillRect/>
          </a:stretch>
        </p:blipFill>
        <p:spPr>
          <a:xfrm>
            <a:off x="0" y="1379071"/>
            <a:ext cx="8017668" cy="4082457"/>
          </a:xfrm>
          <a:prstGeom prst="rect">
            <a:avLst/>
          </a:prstGeom>
        </p:spPr>
      </p:pic>
      <p:graphicFrame>
        <p:nvGraphicFramePr>
          <p:cNvPr id="7" name="Table 9">
            <a:extLst>
              <a:ext uri="{FF2B5EF4-FFF2-40B4-BE49-F238E27FC236}">
                <a16:creationId xmlns:a16="http://schemas.microsoft.com/office/drawing/2014/main" id="{FC0506BF-1A5B-456D-B15E-BF7DC70882CF}"/>
              </a:ext>
            </a:extLst>
          </p:cNvPr>
          <p:cNvGraphicFramePr>
            <a:graphicFrameLocks noGrp="1"/>
          </p:cNvGraphicFramePr>
          <p:nvPr>
            <p:extLst>
              <p:ext uri="{D42A27DB-BD31-4B8C-83A1-F6EECF244321}">
                <p14:modId xmlns:p14="http://schemas.microsoft.com/office/powerpoint/2010/main" val="985308115"/>
              </p:ext>
            </p:extLst>
          </p:nvPr>
        </p:nvGraphicFramePr>
        <p:xfrm>
          <a:off x="7978573" y="1769308"/>
          <a:ext cx="3764082" cy="2559686"/>
        </p:xfrm>
        <a:graphic>
          <a:graphicData uri="http://schemas.openxmlformats.org/drawingml/2006/table">
            <a:tbl>
              <a:tblPr firstRow="1" bandRow="1">
                <a:tableStyleId>{5C22544A-7EE6-4342-B048-85BDC9FD1C3A}</a:tableStyleId>
              </a:tblPr>
              <a:tblGrid>
                <a:gridCol w="1882041">
                  <a:extLst>
                    <a:ext uri="{9D8B030D-6E8A-4147-A177-3AD203B41FA5}">
                      <a16:colId xmlns:a16="http://schemas.microsoft.com/office/drawing/2014/main" val="1288346680"/>
                    </a:ext>
                  </a:extLst>
                </a:gridCol>
                <a:gridCol w="1882041">
                  <a:extLst>
                    <a:ext uri="{9D8B030D-6E8A-4147-A177-3AD203B41FA5}">
                      <a16:colId xmlns:a16="http://schemas.microsoft.com/office/drawing/2014/main" val="2226125553"/>
                    </a:ext>
                  </a:extLst>
                </a:gridCol>
              </a:tblGrid>
              <a:tr h="368084">
                <a:tc>
                  <a:txBody>
                    <a:bodyPr/>
                    <a:lstStyle/>
                    <a:p>
                      <a:pPr algn="ctr"/>
                      <a:r>
                        <a:rPr lang="en-US"/>
                        <a:t>PARAMETER</a:t>
                      </a:r>
                    </a:p>
                  </a:txBody>
                  <a:tcPr/>
                </a:tc>
                <a:tc>
                  <a:txBody>
                    <a:bodyPr/>
                    <a:lstStyle/>
                    <a:p>
                      <a:pPr algn="ctr"/>
                      <a:r>
                        <a:rPr lang="en-US"/>
                        <a:t>VALUE</a:t>
                      </a:r>
                    </a:p>
                  </a:txBody>
                  <a:tcPr/>
                </a:tc>
                <a:extLst>
                  <a:ext uri="{0D108BD9-81ED-4DB2-BD59-A6C34878D82A}">
                    <a16:rowId xmlns:a16="http://schemas.microsoft.com/office/drawing/2014/main" val="1862345389"/>
                  </a:ext>
                </a:extLst>
              </a:tr>
              <a:tr h="365267">
                <a:tc>
                  <a:txBody>
                    <a:bodyPr/>
                    <a:lstStyle/>
                    <a:p>
                      <a:pPr algn="ctr"/>
                      <a:r>
                        <a:rPr lang="en-US" sz="1200"/>
                        <a:t>Input Voltage</a:t>
                      </a:r>
                    </a:p>
                  </a:txBody>
                  <a:tcPr/>
                </a:tc>
                <a:tc>
                  <a:txBody>
                    <a:bodyPr/>
                    <a:lstStyle/>
                    <a:p>
                      <a:pPr lvl="0" algn="ctr">
                        <a:buNone/>
                      </a:pPr>
                      <a:r>
                        <a:rPr lang="en-US" sz="1200"/>
                        <a:t>12V</a:t>
                      </a:r>
                    </a:p>
                  </a:txBody>
                  <a:tcPr/>
                </a:tc>
                <a:extLst>
                  <a:ext uri="{0D108BD9-81ED-4DB2-BD59-A6C34878D82A}">
                    <a16:rowId xmlns:a16="http://schemas.microsoft.com/office/drawing/2014/main" val="2198348991"/>
                  </a:ext>
                </a:extLst>
              </a:tr>
              <a:tr h="365267">
                <a:tc>
                  <a:txBody>
                    <a:bodyPr/>
                    <a:lstStyle/>
                    <a:p>
                      <a:pPr algn="ctr"/>
                      <a:r>
                        <a:rPr lang="en-US" sz="1200"/>
                        <a:t>Output Voltage</a:t>
                      </a:r>
                    </a:p>
                  </a:txBody>
                  <a:tcPr/>
                </a:tc>
                <a:tc>
                  <a:txBody>
                    <a:bodyPr/>
                    <a:lstStyle/>
                    <a:p>
                      <a:pPr algn="ctr"/>
                      <a:r>
                        <a:rPr lang="en-US" sz="1200"/>
                        <a:t>5V</a:t>
                      </a:r>
                    </a:p>
                  </a:txBody>
                  <a:tcPr/>
                </a:tc>
                <a:extLst>
                  <a:ext uri="{0D108BD9-81ED-4DB2-BD59-A6C34878D82A}">
                    <a16:rowId xmlns:a16="http://schemas.microsoft.com/office/drawing/2014/main" val="3262571767"/>
                  </a:ext>
                </a:extLst>
              </a:tr>
              <a:tr h="365267">
                <a:tc>
                  <a:txBody>
                    <a:bodyPr/>
                    <a:lstStyle/>
                    <a:p>
                      <a:pPr lvl="0" algn="ctr">
                        <a:buNone/>
                      </a:pPr>
                      <a:r>
                        <a:rPr lang="en-US" sz="1200"/>
                        <a:t>Output Current </a:t>
                      </a:r>
                      <a:endParaRPr lang="en-US"/>
                    </a:p>
                  </a:txBody>
                  <a:tcPr/>
                </a:tc>
                <a:tc>
                  <a:txBody>
                    <a:bodyPr/>
                    <a:lstStyle/>
                    <a:p>
                      <a:pPr lvl="0" algn="ctr">
                        <a:buNone/>
                      </a:pPr>
                      <a:r>
                        <a:rPr lang="en-US" sz="1200"/>
                        <a:t>5A</a:t>
                      </a:r>
                    </a:p>
                  </a:txBody>
                  <a:tcPr/>
                </a:tc>
                <a:extLst>
                  <a:ext uri="{0D108BD9-81ED-4DB2-BD59-A6C34878D82A}">
                    <a16:rowId xmlns:a16="http://schemas.microsoft.com/office/drawing/2014/main" val="3150851374"/>
                  </a:ext>
                </a:extLst>
              </a:tr>
              <a:tr h="365267">
                <a:tc>
                  <a:txBody>
                    <a:bodyPr/>
                    <a:lstStyle/>
                    <a:p>
                      <a:pPr algn="ctr"/>
                      <a:r>
                        <a:rPr lang="en-US" sz="1200"/>
                        <a:t>Load Regulation</a:t>
                      </a:r>
                    </a:p>
                  </a:txBody>
                  <a:tcPr/>
                </a:tc>
                <a:tc>
                  <a:txBody>
                    <a:bodyPr/>
                    <a:lstStyle/>
                    <a:p>
                      <a:pPr algn="ctr"/>
                      <a:r>
                        <a:rPr lang="en-US" sz="1200"/>
                        <a:t>0.015%</a:t>
                      </a:r>
                    </a:p>
                  </a:txBody>
                  <a:tcPr/>
                </a:tc>
                <a:extLst>
                  <a:ext uri="{0D108BD9-81ED-4DB2-BD59-A6C34878D82A}">
                    <a16:rowId xmlns:a16="http://schemas.microsoft.com/office/drawing/2014/main" val="950332956"/>
                  </a:ext>
                </a:extLst>
              </a:tr>
              <a:tr h="365267">
                <a:tc>
                  <a:txBody>
                    <a:bodyPr/>
                    <a:lstStyle/>
                    <a:p>
                      <a:pPr algn="ctr"/>
                      <a:r>
                        <a:rPr lang="en-US" sz="1200"/>
                        <a:t>Line Regulation</a:t>
                      </a:r>
                    </a:p>
                  </a:txBody>
                  <a:tcPr/>
                </a:tc>
                <a:tc>
                  <a:txBody>
                    <a:bodyPr/>
                    <a:lstStyle/>
                    <a:p>
                      <a:pPr lvl="0" algn="ctr">
                        <a:buNone/>
                      </a:pPr>
                      <a:r>
                        <a:rPr lang="en-US" sz="1200"/>
                        <a:t>0.1%</a:t>
                      </a:r>
                      <a:endParaRPr lang="en-US"/>
                    </a:p>
                  </a:txBody>
                  <a:tcPr/>
                </a:tc>
                <a:extLst>
                  <a:ext uri="{0D108BD9-81ED-4DB2-BD59-A6C34878D82A}">
                    <a16:rowId xmlns:a16="http://schemas.microsoft.com/office/drawing/2014/main" val="318423137"/>
                  </a:ext>
                </a:extLst>
              </a:tr>
              <a:tr h="365267">
                <a:tc>
                  <a:txBody>
                    <a:bodyPr/>
                    <a:lstStyle/>
                    <a:p>
                      <a:pPr lvl="0" algn="ctr">
                        <a:buNone/>
                      </a:pPr>
                      <a:r>
                        <a:rPr lang="en-US" sz="1200"/>
                        <a:t>Temperature Range</a:t>
                      </a:r>
                    </a:p>
                  </a:txBody>
                  <a:tcPr/>
                </a:tc>
                <a:tc>
                  <a:txBody>
                    <a:bodyPr/>
                    <a:lstStyle/>
                    <a:p>
                      <a:pPr lvl="0" algn="ctr">
                        <a:buNone/>
                      </a:pPr>
                      <a:r>
                        <a:rPr lang="en-US" sz="1200"/>
                        <a:t>-40- to </a:t>
                      </a:r>
                      <a:r>
                        <a:rPr lang="en-US" sz="1200" b="0" i="0" u="none" strike="noStrike" noProof="0">
                          <a:latin typeface="Arial"/>
                        </a:rPr>
                        <a:t>+125°C</a:t>
                      </a:r>
                      <a:endParaRPr lang="en-US" sz="1200"/>
                    </a:p>
                  </a:txBody>
                  <a:tcPr/>
                </a:tc>
                <a:extLst>
                  <a:ext uri="{0D108BD9-81ED-4DB2-BD59-A6C34878D82A}">
                    <a16:rowId xmlns:a16="http://schemas.microsoft.com/office/drawing/2014/main" val="2072491732"/>
                  </a:ext>
                </a:extLst>
              </a:tr>
            </a:tbl>
          </a:graphicData>
        </a:graphic>
      </p:graphicFrame>
      <p:pic>
        <p:nvPicPr>
          <p:cNvPr id="3" name="Picture 3">
            <a:extLst>
              <a:ext uri="{FF2B5EF4-FFF2-40B4-BE49-F238E27FC236}">
                <a16:creationId xmlns:a16="http://schemas.microsoft.com/office/drawing/2014/main" id="{C49DB026-6FB7-470C-964B-158304B858C0}"/>
              </a:ext>
            </a:extLst>
          </p:cNvPr>
          <p:cNvPicPr>
            <a:picLocks noChangeAspect="1"/>
          </p:cNvPicPr>
          <p:nvPr/>
        </p:nvPicPr>
        <p:blipFill>
          <a:blip r:embed="rId3"/>
          <a:stretch>
            <a:fillRect/>
          </a:stretch>
        </p:blipFill>
        <p:spPr>
          <a:xfrm>
            <a:off x="2974364" y="5204679"/>
            <a:ext cx="1952625" cy="504825"/>
          </a:xfrm>
          <a:prstGeom prst="rect">
            <a:avLst/>
          </a:prstGeom>
        </p:spPr>
      </p:pic>
    </p:spTree>
    <p:extLst>
      <p:ext uri="{BB962C8B-B14F-4D97-AF65-F5344CB8AC3E}">
        <p14:creationId xmlns:p14="http://schemas.microsoft.com/office/powerpoint/2010/main" val="962760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201878" y="197160"/>
            <a:ext cx="5045593" cy="1325563"/>
          </a:xfrm>
        </p:spPr>
        <p:txBody>
          <a:bodyPr/>
          <a:lstStyle/>
          <a:p>
            <a:r>
              <a:rPr lang="en-US"/>
              <a:t>Power System </a:t>
            </a:r>
            <a:br>
              <a:rPr lang="en-US"/>
            </a:br>
            <a:r>
              <a:rPr lang="en-US">
                <a:solidFill>
                  <a:srgbClr val="5DAAB0"/>
                </a:solidFill>
              </a:rPr>
              <a:t> </a:t>
            </a:r>
          </a:p>
        </p:txBody>
      </p:sp>
      <p:sp>
        <p:nvSpPr>
          <p:cNvPr id="2" name="TextBox 1">
            <a:extLst>
              <a:ext uri="{FF2B5EF4-FFF2-40B4-BE49-F238E27FC236}">
                <a16:creationId xmlns:a16="http://schemas.microsoft.com/office/drawing/2014/main" id="{694B3B27-3F74-4629-BDCC-416112EBA7F2}"/>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Ha</a:t>
            </a:r>
          </a:p>
        </p:txBody>
      </p:sp>
      <p:sp>
        <p:nvSpPr>
          <p:cNvPr id="6" name="TextBox 5">
            <a:extLst>
              <a:ext uri="{FF2B5EF4-FFF2-40B4-BE49-F238E27FC236}">
                <a16:creationId xmlns:a16="http://schemas.microsoft.com/office/drawing/2014/main" id="{AE6124D9-49CE-4901-9735-74E58DD9D219}"/>
              </a:ext>
            </a:extLst>
          </p:cNvPr>
          <p:cNvSpPr txBox="1"/>
          <p:nvPr/>
        </p:nvSpPr>
        <p:spPr>
          <a:xfrm>
            <a:off x="4627668" y="861293"/>
            <a:ext cx="36200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     3.3V DC Regulator Circuit</a:t>
            </a:r>
            <a:endParaRPr lang="en-US" b="1">
              <a:cs typeface="Arial"/>
            </a:endParaRPr>
          </a:p>
        </p:txBody>
      </p:sp>
      <p:graphicFrame>
        <p:nvGraphicFramePr>
          <p:cNvPr id="5" name="Table 9">
            <a:extLst>
              <a:ext uri="{FF2B5EF4-FFF2-40B4-BE49-F238E27FC236}">
                <a16:creationId xmlns:a16="http://schemas.microsoft.com/office/drawing/2014/main" id="{7403864B-102A-43AF-92AD-9BE626176888}"/>
              </a:ext>
            </a:extLst>
          </p:cNvPr>
          <p:cNvGraphicFramePr>
            <a:graphicFrameLocks noGrp="1"/>
          </p:cNvGraphicFramePr>
          <p:nvPr>
            <p:extLst>
              <p:ext uri="{D42A27DB-BD31-4B8C-83A1-F6EECF244321}">
                <p14:modId xmlns:p14="http://schemas.microsoft.com/office/powerpoint/2010/main" val="2844632816"/>
              </p:ext>
            </p:extLst>
          </p:nvPr>
        </p:nvGraphicFramePr>
        <p:xfrm>
          <a:off x="8121448" y="2578933"/>
          <a:ext cx="3764082" cy="2559686"/>
        </p:xfrm>
        <a:graphic>
          <a:graphicData uri="http://schemas.openxmlformats.org/drawingml/2006/table">
            <a:tbl>
              <a:tblPr firstRow="1" bandRow="1">
                <a:tableStyleId>{5C22544A-7EE6-4342-B048-85BDC9FD1C3A}</a:tableStyleId>
              </a:tblPr>
              <a:tblGrid>
                <a:gridCol w="1882041">
                  <a:extLst>
                    <a:ext uri="{9D8B030D-6E8A-4147-A177-3AD203B41FA5}">
                      <a16:colId xmlns:a16="http://schemas.microsoft.com/office/drawing/2014/main" val="1288346680"/>
                    </a:ext>
                  </a:extLst>
                </a:gridCol>
                <a:gridCol w="1882041">
                  <a:extLst>
                    <a:ext uri="{9D8B030D-6E8A-4147-A177-3AD203B41FA5}">
                      <a16:colId xmlns:a16="http://schemas.microsoft.com/office/drawing/2014/main" val="2226125553"/>
                    </a:ext>
                  </a:extLst>
                </a:gridCol>
              </a:tblGrid>
              <a:tr h="368084">
                <a:tc>
                  <a:txBody>
                    <a:bodyPr/>
                    <a:lstStyle/>
                    <a:p>
                      <a:pPr algn="ctr"/>
                      <a:r>
                        <a:rPr lang="en-US"/>
                        <a:t>PARAMETER</a:t>
                      </a:r>
                    </a:p>
                  </a:txBody>
                  <a:tcPr/>
                </a:tc>
                <a:tc>
                  <a:txBody>
                    <a:bodyPr/>
                    <a:lstStyle/>
                    <a:p>
                      <a:pPr algn="ctr"/>
                      <a:r>
                        <a:rPr lang="en-US"/>
                        <a:t>VALUE</a:t>
                      </a:r>
                    </a:p>
                  </a:txBody>
                  <a:tcPr/>
                </a:tc>
                <a:extLst>
                  <a:ext uri="{0D108BD9-81ED-4DB2-BD59-A6C34878D82A}">
                    <a16:rowId xmlns:a16="http://schemas.microsoft.com/office/drawing/2014/main" val="1862345389"/>
                  </a:ext>
                </a:extLst>
              </a:tr>
              <a:tr h="365267">
                <a:tc>
                  <a:txBody>
                    <a:bodyPr/>
                    <a:lstStyle/>
                    <a:p>
                      <a:pPr algn="ctr"/>
                      <a:r>
                        <a:rPr lang="en-US" sz="1200"/>
                        <a:t>Input Voltage</a:t>
                      </a:r>
                    </a:p>
                  </a:txBody>
                  <a:tcPr/>
                </a:tc>
                <a:tc>
                  <a:txBody>
                    <a:bodyPr/>
                    <a:lstStyle/>
                    <a:p>
                      <a:pPr lvl="0" algn="ctr">
                        <a:buNone/>
                      </a:pPr>
                      <a:r>
                        <a:rPr lang="en-US" sz="1200"/>
                        <a:t>5V</a:t>
                      </a:r>
                    </a:p>
                  </a:txBody>
                  <a:tcPr/>
                </a:tc>
                <a:extLst>
                  <a:ext uri="{0D108BD9-81ED-4DB2-BD59-A6C34878D82A}">
                    <a16:rowId xmlns:a16="http://schemas.microsoft.com/office/drawing/2014/main" val="2198348991"/>
                  </a:ext>
                </a:extLst>
              </a:tr>
              <a:tr h="365267">
                <a:tc>
                  <a:txBody>
                    <a:bodyPr/>
                    <a:lstStyle/>
                    <a:p>
                      <a:pPr algn="ctr"/>
                      <a:r>
                        <a:rPr lang="en-US" sz="1200"/>
                        <a:t>Output Voltage</a:t>
                      </a:r>
                    </a:p>
                  </a:txBody>
                  <a:tcPr/>
                </a:tc>
                <a:tc>
                  <a:txBody>
                    <a:bodyPr/>
                    <a:lstStyle/>
                    <a:p>
                      <a:pPr algn="ctr"/>
                      <a:r>
                        <a:rPr lang="en-US" sz="1200"/>
                        <a:t>3.3V</a:t>
                      </a:r>
                    </a:p>
                  </a:txBody>
                  <a:tcPr/>
                </a:tc>
                <a:extLst>
                  <a:ext uri="{0D108BD9-81ED-4DB2-BD59-A6C34878D82A}">
                    <a16:rowId xmlns:a16="http://schemas.microsoft.com/office/drawing/2014/main" val="3262571767"/>
                  </a:ext>
                </a:extLst>
              </a:tr>
              <a:tr h="365267">
                <a:tc>
                  <a:txBody>
                    <a:bodyPr/>
                    <a:lstStyle/>
                    <a:p>
                      <a:pPr lvl="0" algn="ctr">
                        <a:buNone/>
                      </a:pPr>
                      <a:r>
                        <a:rPr lang="en-US" sz="1200"/>
                        <a:t>Output Current </a:t>
                      </a:r>
                      <a:endParaRPr lang="en-US"/>
                    </a:p>
                  </a:txBody>
                  <a:tcPr/>
                </a:tc>
                <a:tc>
                  <a:txBody>
                    <a:bodyPr/>
                    <a:lstStyle/>
                    <a:p>
                      <a:pPr lvl="0" algn="ctr">
                        <a:buNone/>
                      </a:pPr>
                      <a:r>
                        <a:rPr lang="en-US" sz="1200"/>
                        <a:t>1A</a:t>
                      </a:r>
                    </a:p>
                  </a:txBody>
                  <a:tcPr/>
                </a:tc>
                <a:extLst>
                  <a:ext uri="{0D108BD9-81ED-4DB2-BD59-A6C34878D82A}">
                    <a16:rowId xmlns:a16="http://schemas.microsoft.com/office/drawing/2014/main" val="3150851374"/>
                  </a:ext>
                </a:extLst>
              </a:tr>
              <a:tr h="365267">
                <a:tc>
                  <a:txBody>
                    <a:bodyPr/>
                    <a:lstStyle/>
                    <a:p>
                      <a:pPr algn="ctr"/>
                      <a:r>
                        <a:rPr lang="en-US" sz="1200"/>
                        <a:t>Load Regulation</a:t>
                      </a:r>
                    </a:p>
                  </a:txBody>
                  <a:tcPr/>
                </a:tc>
                <a:tc>
                  <a:txBody>
                    <a:bodyPr/>
                    <a:lstStyle/>
                    <a:p>
                      <a:pPr algn="ctr"/>
                      <a:r>
                        <a:rPr lang="en-US" sz="1200"/>
                        <a:t>0.2%</a:t>
                      </a:r>
                    </a:p>
                  </a:txBody>
                  <a:tcPr/>
                </a:tc>
                <a:extLst>
                  <a:ext uri="{0D108BD9-81ED-4DB2-BD59-A6C34878D82A}">
                    <a16:rowId xmlns:a16="http://schemas.microsoft.com/office/drawing/2014/main" val="950332956"/>
                  </a:ext>
                </a:extLst>
              </a:tr>
              <a:tr h="365267">
                <a:tc>
                  <a:txBody>
                    <a:bodyPr/>
                    <a:lstStyle/>
                    <a:p>
                      <a:pPr algn="ctr"/>
                      <a:r>
                        <a:rPr lang="en-US" sz="1200"/>
                        <a:t>Line Regulation</a:t>
                      </a:r>
                    </a:p>
                  </a:txBody>
                  <a:tcPr/>
                </a:tc>
                <a:tc>
                  <a:txBody>
                    <a:bodyPr/>
                    <a:lstStyle/>
                    <a:p>
                      <a:pPr lvl="0" algn="ctr">
                        <a:buNone/>
                      </a:pPr>
                      <a:r>
                        <a:rPr lang="en-US" sz="1200"/>
                        <a:t>0.4%</a:t>
                      </a:r>
                      <a:endParaRPr lang="en-US"/>
                    </a:p>
                  </a:txBody>
                  <a:tcPr/>
                </a:tc>
                <a:extLst>
                  <a:ext uri="{0D108BD9-81ED-4DB2-BD59-A6C34878D82A}">
                    <a16:rowId xmlns:a16="http://schemas.microsoft.com/office/drawing/2014/main" val="318423137"/>
                  </a:ext>
                </a:extLst>
              </a:tr>
              <a:tr h="365267">
                <a:tc>
                  <a:txBody>
                    <a:bodyPr/>
                    <a:lstStyle/>
                    <a:p>
                      <a:pPr lvl="0" algn="ctr">
                        <a:buNone/>
                      </a:pPr>
                      <a:r>
                        <a:rPr lang="en-US" sz="1200"/>
                        <a:t>Temperature Range</a:t>
                      </a:r>
                    </a:p>
                  </a:txBody>
                  <a:tcPr/>
                </a:tc>
                <a:tc>
                  <a:txBody>
                    <a:bodyPr/>
                    <a:lstStyle/>
                    <a:p>
                      <a:pPr lvl="0" algn="ctr">
                        <a:buNone/>
                      </a:pPr>
                      <a:r>
                        <a:rPr lang="en-US" sz="1200"/>
                        <a:t>-40- to </a:t>
                      </a:r>
                      <a:r>
                        <a:rPr lang="en-US" sz="1200" b="0" i="0" u="none" strike="noStrike" noProof="0">
                          <a:latin typeface="Arial"/>
                        </a:rPr>
                        <a:t>+125°C</a:t>
                      </a:r>
                      <a:endParaRPr lang="en-US" sz="1200"/>
                    </a:p>
                  </a:txBody>
                  <a:tcPr/>
                </a:tc>
                <a:extLst>
                  <a:ext uri="{0D108BD9-81ED-4DB2-BD59-A6C34878D82A}">
                    <a16:rowId xmlns:a16="http://schemas.microsoft.com/office/drawing/2014/main" val="2072491732"/>
                  </a:ext>
                </a:extLst>
              </a:tr>
            </a:tbl>
          </a:graphicData>
        </a:graphic>
      </p:graphicFrame>
      <p:pic>
        <p:nvPicPr>
          <p:cNvPr id="3" name="Picture 3" descr="Diagram, schematic&#10;&#10;Description automatically generated">
            <a:extLst>
              <a:ext uri="{FF2B5EF4-FFF2-40B4-BE49-F238E27FC236}">
                <a16:creationId xmlns:a16="http://schemas.microsoft.com/office/drawing/2014/main" id="{14A1EC91-2AFC-41FC-A40F-C8299EA0AB0B}"/>
              </a:ext>
            </a:extLst>
          </p:cNvPr>
          <p:cNvPicPr>
            <a:picLocks noChangeAspect="1"/>
          </p:cNvPicPr>
          <p:nvPr/>
        </p:nvPicPr>
        <p:blipFill>
          <a:blip r:embed="rId3"/>
          <a:stretch>
            <a:fillRect/>
          </a:stretch>
        </p:blipFill>
        <p:spPr>
          <a:xfrm>
            <a:off x="330993" y="1517330"/>
            <a:ext cx="7779543" cy="4251965"/>
          </a:xfrm>
          <a:prstGeom prst="rect">
            <a:avLst/>
          </a:prstGeom>
        </p:spPr>
      </p:pic>
    </p:spTree>
    <p:extLst>
      <p:ext uri="{BB962C8B-B14F-4D97-AF65-F5344CB8AC3E}">
        <p14:creationId xmlns:p14="http://schemas.microsoft.com/office/powerpoint/2010/main" val="987877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1F3A-6B37-40FF-AA24-F6AAEEE27395}"/>
              </a:ext>
            </a:extLst>
          </p:cNvPr>
          <p:cNvSpPr>
            <a:spLocks noGrp="1"/>
          </p:cNvSpPr>
          <p:nvPr>
            <p:ph type="title"/>
          </p:nvPr>
        </p:nvSpPr>
        <p:spPr>
          <a:xfrm>
            <a:off x="4127052" y="-2097"/>
            <a:ext cx="3940210" cy="808504"/>
          </a:xfrm>
        </p:spPr>
        <p:txBody>
          <a:bodyPr/>
          <a:lstStyle/>
          <a:p>
            <a:r>
              <a:rPr lang="en-US">
                <a:cs typeface="Gill Sans"/>
              </a:rPr>
              <a:t>PCB Schematic</a:t>
            </a:r>
            <a:endParaRPr lang="en-US"/>
          </a:p>
        </p:txBody>
      </p:sp>
      <p:sp>
        <p:nvSpPr>
          <p:cNvPr id="6" name="TextBox 1">
            <a:extLst>
              <a:ext uri="{FF2B5EF4-FFF2-40B4-BE49-F238E27FC236}">
                <a16:creationId xmlns:a16="http://schemas.microsoft.com/office/drawing/2014/main" id="{E0646649-88EA-40FE-9F04-4501B6E7EB5C}"/>
              </a:ext>
            </a:extLst>
          </p:cNvPr>
          <p:cNvSpPr txBox="1"/>
          <p:nvPr/>
        </p:nvSpPr>
        <p:spPr>
          <a:xfrm>
            <a:off x="2849" y="6490531"/>
            <a:ext cx="153254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Ha</a:t>
            </a:r>
          </a:p>
        </p:txBody>
      </p:sp>
      <p:pic>
        <p:nvPicPr>
          <p:cNvPr id="3" name="Picture 3" descr="Diagram, schematic&#10;&#10;Description automatically generated">
            <a:extLst>
              <a:ext uri="{FF2B5EF4-FFF2-40B4-BE49-F238E27FC236}">
                <a16:creationId xmlns:a16="http://schemas.microsoft.com/office/drawing/2014/main" id="{6A441054-8157-4F00-BA94-9857648F4586}"/>
              </a:ext>
            </a:extLst>
          </p:cNvPr>
          <p:cNvPicPr>
            <a:picLocks noChangeAspect="1"/>
          </p:cNvPicPr>
          <p:nvPr/>
        </p:nvPicPr>
        <p:blipFill>
          <a:blip r:embed="rId3"/>
          <a:stretch>
            <a:fillRect/>
          </a:stretch>
        </p:blipFill>
        <p:spPr>
          <a:xfrm>
            <a:off x="764890" y="619193"/>
            <a:ext cx="10498095" cy="5868179"/>
          </a:xfrm>
          <a:prstGeom prst="rect">
            <a:avLst/>
          </a:prstGeom>
        </p:spPr>
      </p:pic>
    </p:spTree>
    <p:extLst>
      <p:ext uri="{BB962C8B-B14F-4D97-AF65-F5344CB8AC3E}">
        <p14:creationId xmlns:p14="http://schemas.microsoft.com/office/powerpoint/2010/main" val="172997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708A-56EA-4820-9E7B-27508436AEB7}"/>
              </a:ext>
            </a:extLst>
          </p:cNvPr>
          <p:cNvSpPr>
            <a:spLocks noGrp="1"/>
          </p:cNvSpPr>
          <p:nvPr>
            <p:ph type="title"/>
          </p:nvPr>
        </p:nvSpPr>
        <p:spPr>
          <a:xfrm>
            <a:off x="447473" y="454459"/>
            <a:ext cx="2980595" cy="731797"/>
          </a:xfrm>
        </p:spPr>
        <p:txBody>
          <a:bodyPr/>
          <a:lstStyle/>
          <a:p>
            <a:r>
              <a:rPr lang="en-US">
                <a:cs typeface="Gill Sans"/>
              </a:rPr>
              <a:t>PCB design</a:t>
            </a:r>
            <a:endParaRPr lang="en-US"/>
          </a:p>
        </p:txBody>
      </p:sp>
      <p:sp>
        <p:nvSpPr>
          <p:cNvPr id="6" name="TextBox 1">
            <a:extLst>
              <a:ext uri="{FF2B5EF4-FFF2-40B4-BE49-F238E27FC236}">
                <a16:creationId xmlns:a16="http://schemas.microsoft.com/office/drawing/2014/main" id="{E0646649-88EA-40FE-9F04-4501B6E7EB5C}"/>
              </a:ext>
            </a:extLst>
          </p:cNvPr>
          <p:cNvSpPr txBox="1"/>
          <p:nvPr/>
        </p:nvSpPr>
        <p:spPr>
          <a:xfrm>
            <a:off x="2849" y="6490531"/>
            <a:ext cx="153254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Ha</a:t>
            </a:r>
          </a:p>
        </p:txBody>
      </p:sp>
      <p:sp>
        <p:nvSpPr>
          <p:cNvPr id="8" name="TextBox 7">
            <a:extLst>
              <a:ext uri="{FF2B5EF4-FFF2-40B4-BE49-F238E27FC236}">
                <a16:creationId xmlns:a16="http://schemas.microsoft.com/office/drawing/2014/main" id="{973FAA6B-80FB-40AD-AA88-100D36A6086A}"/>
              </a:ext>
            </a:extLst>
          </p:cNvPr>
          <p:cNvSpPr txBox="1"/>
          <p:nvPr/>
        </p:nvSpPr>
        <p:spPr>
          <a:xfrm>
            <a:off x="478971" y="1765464"/>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Designed on Eagle</a:t>
            </a:r>
          </a:p>
          <a:p>
            <a:pPr marL="285750" indent="-285750">
              <a:buFont typeface="Arial"/>
              <a:buChar char="•"/>
            </a:pPr>
            <a:endParaRPr lang="en-US">
              <a:cs typeface="Arial"/>
            </a:endParaRPr>
          </a:p>
          <a:p>
            <a:pPr marL="285750" indent="-285750">
              <a:buFont typeface="Arial"/>
              <a:buChar char="•"/>
            </a:pPr>
            <a:r>
              <a:rPr lang="en-US">
                <a:cs typeface="Arial"/>
              </a:rPr>
              <a:t>Two layers</a:t>
            </a:r>
          </a:p>
          <a:p>
            <a:pPr marL="285750" indent="-285750">
              <a:buFont typeface="Arial"/>
              <a:buChar char="•"/>
            </a:pPr>
            <a:endParaRPr lang="en-US">
              <a:cs typeface="Arial"/>
            </a:endParaRPr>
          </a:p>
          <a:p>
            <a:pPr marL="285750" indent="-285750">
              <a:buFont typeface="Arial"/>
              <a:buChar char="•"/>
            </a:pPr>
            <a:r>
              <a:rPr lang="en-US">
                <a:cs typeface="Arial"/>
              </a:rPr>
              <a:t>Manufactured by JLCPCB</a:t>
            </a:r>
          </a:p>
        </p:txBody>
      </p:sp>
      <p:pic>
        <p:nvPicPr>
          <p:cNvPr id="3" name="Picture 3" descr="Diagram&#10;&#10;Description automatically generated">
            <a:extLst>
              <a:ext uri="{FF2B5EF4-FFF2-40B4-BE49-F238E27FC236}">
                <a16:creationId xmlns:a16="http://schemas.microsoft.com/office/drawing/2014/main" id="{156F83E4-3960-4914-85A1-B96E8572C65D}"/>
              </a:ext>
            </a:extLst>
          </p:cNvPr>
          <p:cNvPicPr>
            <a:picLocks noChangeAspect="1"/>
          </p:cNvPicPr>
          <p:nvPr/>
        </p:nvPicPr>
        <p:blipFill>
          <a:blip r:embed="rId3"/>
          <a:stretch>
            <a:fillRect/>
          </a:stretch>
        </p:blipFill>
        <p:spPr>
          <a:xfrm>
            <a:off x="4724400" y="153956"/>
            <a:ext cx="6124574" cy="6547550"/>
          </a:xfrm>
          <a:prstGeom prst="rect">
            <a:avLst/>
          </a:prstGeom>
        </p:spPr>
      </p:pic>
    </p:spTree>
    <p:extLst>
      <p:ext uri="{BB962C8B-B14F-4D97-AF65-F5344CB8AC3E}">
        <p14:creationId xmlns:p14="http://schemas.microsoft.com/office/powerpoint/2010/main" val="1299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8682F-B6D8-4858-AAAD-B1E22032B488}"/>
              </a:ext>
            </a:extLst>
          </p:cNvPr>
          <p:cNvSpPr>
            <a:spLocks noGrp="1"/>
          </p:cNvSpPr>
          <p:nvPr>
            <p:ph type="title"/>
          </p:nvPr>
        </p:nvSpPr>
        <p:spPr>
          <a:xfrm>
            <a:off x="2004513" y="67330"/>
            <a:ext cx="7732014" cy="1336606"/>
          </a:xfrm>
        </p:spPr>
        <p:txBody>
          <a:bodyPr/>
          <a:lstStyle/>
          <a:p>
            <a:r>
              <a:rPr lang="en-US">
                <a:cs typeface="Gill Sans"/>
              </a:rPr>
              <a:t>Power System Implementation</a:t>
            </a:r>
            <a:endParaRPr lang="en-US"/>
          </a:p>
        </p:txBody>
      </p:sp>
      <p:pic>
        <p:nvPicPr>
          <p:cNvPr id="8" name="Picture 8" descr="Diagram&#10;&#10;Description automatically generated">
            <a:extLst>
              <a:ext uri="{FF2B5EF4-FFF2-40B4-BE49-F238E27FC236}">
                <a16:creationId xmlns:a16="http://schemas.microsoft.com/office/drawing/2014/main" id="{4E7AF337-A52F-418A-80B0-FB0C0B8D6042}"/>
              </a:ext>
            </a:extLst>
          </p:cNvPr>
          <p:cNvPicPr>
            <a:picLocks noChangeAspect="1"/>
          </p:cNvPicPr>
          <p:nvPr/>
        </p:nvPicPr>
        <p:blipFill>
          <a:blip r:embed="rId2"/>
          <a:stretch>
            <a:fillRect/>
          </a:stretch>
        </p:blipFill>
        <p:spPr>
          <a:xfrm rot="-5400000">
            <a:off x="3288747" y="562114"/>
            <a:ext cx="5062330" cy="6749773"/>
          </a:xfrm>
          <a:prstGeom prst="rect">
            <a:avLst/>
          </a:prstGeom>
        </p:spPr>
      </p:pic>
      <p:sp>
        <p:nvSpPr>
          <p:cNvPr id="3" name="TextBox 2">
            <a:extLst>
              <a:ext uri="{FF2B5EF4-FFF2-40B4-BE49-F238E27FC236}">
                <a16:creationId xmlns:a16="http://schemas.microsoft.com/office/drawing/2014/main" id="{7CEA141F-FED9-41C5-A525-7FBEB6430439}"/>
              </a:ext>
            </a:extLst>
          </p:cNvPr>
          <p:cNvSpPr txBox="1"/>
          <p:nvPr/>
        </p:nvSpPr>
        <p:spPr>
          <a:xfrm>
            <a:off x="-2209" y="6491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Ha</a:t>
            </a:r>
            <a:r>
              <a:rPr lang="en-US">
                <a:cs typeface="Arial"/>
              </a:rPr>
              <a:t>​</a:t>
            </a:r>
            <a:endParaRPr lang="en-US"/>
          </a:p>
        </p:txBody>
      </p:sp>
    </p:spTree>
    <p:extLst>
      <p:ext uri="{BB962C8B-B14F-4D97-AF65-F5344CB8AC3E}">
        <p14:creationId xmlns:p14="http://schemas.microsoft.com/office/powerpoint/2010/main" val="638187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6474-A841-4962-AF92-67FA5D53058B}"/>
              </a:ext>
            </a:extLst>
          </p:cNvPr>
          <p:cNvSpPr>
            <a:spLocks noGrp="1"/>
          </p:cNvSpPr>
          <p:nvPr>
            <p:ph type="title"/>
          </p:nvPr>
        </p:nvSpPr>
        <p:spPr>
          <a:xfrm>
            <a:off x="4613479" y="-486111"/>
            <a:ext cx="5997443" cy="1235223"/>
          </a:xfrm>
        </p:spPr>
        <p:txBody>
          <a:bodyPr/>
          <a:lstStyle/>
          <a:p>
            <a:r>
              <a:rPr lang="en-US">
                <a:cs typeface="Gill Sans"/>
              </a:rPr>
              <a:t>PCB Testing </a:t>
            </a:r>
            <a:endParaRPr lang="en-US"/>
          </a:p>
        </p:txBody>
      </p:sp>
      <p:pic>
        <p:nvPicPr>
          <p:cNvPr id="9" name="Picture 9" descr="Graphical user interface&#10;&#10;Description automatically generated">
            <a:extLst>
              <a:ext uri="{FF2B5EF4-FFF2-40B4-BE49-F238E27FC236}">
                <a16:creationId xmlns:a16="http://schemas.microsoft.com/office/drawing/2014/main" id="{F81D1C4B-1EC7-4092-B585-8B7602F1AC4B}"/>
              </a:ext>
            </a:extLst>
          </p:cNvPr>
          <p:cNvPicPr>
            <a:picLocks noChangeAspect="1"/>
          </p:cNvPicPr>
          <p:nvPr/>
        </p:nvPicPr>
        <p:blipFill>
          <a:blip r:embed="rId2"/>
          <a:stretch>
            <a:fillRect/>
          </a:stretch>
        </p:blipFill>
        <p:spPr>
          <a:xfrm>
            <a:off x="7904922" y="765865"/>
            <a:ext cx="4145721" cy="3117573"/>
          </a:xfrm>
          <a:prstGeom prst="rect">
            <a:avLst/>
          </a:prstGeom>
        </p:spPr>
      </p:pic>
      <p:pic>
        <p:nvPicPr>
          <p:cNvPr id="10" name="Picture 10" descr="A picture containing graphical user interface&#10;&#10;Description automatically generated">
            <a:extLst>
              <a:ext uri="{FF2B5EF4-FFF2-40B4-BE49-F238E27FC236}">
                <a16:creationId xmlns:a16="http://schemas.microsoft.com/office/drawing/2014/main" id="{E9D9A1CB-BB51-427A-9617-F526F07209A2}"/>
              </a:ext>
            </a:extLst>
          </p:cNvPr>
          <p:cNvPicPr>
            <a:picLocks noChangeAspect="1"/>
          </p:cNvPicPr>
          <p:nvPr/>
        </p:nvPicPr>
        <p:blipFill>
          <a:blip r:embed="rId3"/>
          <a:stretch>
            <a:fillRect/>
          </a:stretch>
        </p:blipFill>
        <p:spPr>
          <a:xfrm>
            <a:off x="5486399" y="3891168"/>
            <a:ext cx="3902764" cy="2962964"/>
          </a:xfrm>
          <a:prstGeom prst="rect">
            <a:avLst/>
          </a:prstGeom>
        </p:spPr>
      </p:pic>
      <p:pic>
        <p:nvPicPr>
          <p:cNvPr id="5" name="Picture 5">
            <a:extLst>
              <a:ext uri="{FF2B5EF4-FFF2-40B4-BE49-F238E27FC236}">
                <a16:creationId xmlns:a16="http://schemas.microsoft.com/office/drawing/2014/main" id="{5D7CEC0E-310A-45B8-95A8-58895AAAD6F4}"/>
              </a:ext>
            </a:extLst>
          </p:cNvPr>
          <p:cNvPicPr>
            <a:picLocks noGrp="1" noChangeAspect="1"/>
          </p:cNvPicPr>
          <p:nvPr>
            <p:ph type="pic" sz="quarter" idx="10"/>
          </p:nvPr>
        </p:nvPicPr>
        <p:blipFill rotWithShape="1">
          <a:blip r:embed="rId4"/>
          <a:srcRect t="1680" b="1680"/>
          <a:stretch/>
        </p:blipFill>
        <p:spPr>
          <a:xfrm>
            <a:off x="193210" y="1346165"/>
            <a:ext cx="5055386" cy="4796135"/>
          </a:xfrm>
        </p:spPr>
      </p:pic>
      <p:sp>
        <p:nvSpPr>
          <p:cNvPr id="6" name="TextBox 5">
            <a:extLst>
              <a:ext uri="{FF2B5EF4-FFF2-40B4-BE49-F238E27FC236}">
                <a16:creationId xmlns:a16="http://schemas.microsoft.com/office/drawing/2014/main" id="{00A89883-23A8-4FE9-AE7A-69B7DDEF6E94}"/>
              </a:ext>
            </a:extLst>
          </p:cNvPr>
          <p:cNvSpPr txBox="1"/>
          <p:nvPr/>
        </p:nvSpPr>
        <p:spPr>
          <a:xfrm>
            <a:off x="2498" y="64857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Ha</a:t>
            </a:r>
            <a:r>
              <a:rPr lang="en-US">
                <a:cs typeface="Arial"/>
              </a:rPr>
              <a:t>​</a:t>
            </a:r>
            <a:endParaRPr lang="en-US"/>
          </a:p>
        </p:txBody>
      </p:sp>
    </p:spTree>
    <p:extLst>
      <p:ext uri="{BB962C8B-B14F-4D97-AF65-F5344CB8AC3E}">
        <p14:creationId xmlns:p14="http://schemas.microsoft.com/office/powerpoint/2010/main" val="4094292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60125" y="153375"/>
            <a:ext cx="5045593" cy="1857944"/>
          </a:xfrm>
        </p:spPr>
        <p:txBody>
          <a:bodyPr anchor="ctr">
            <a:normAutofit/>
          </a:bodyPr>
          <a:lstStyle/>
          <a:p>
            <a:pPr algn="ctr"/>
            <a:r>
              <a:rPr lang="en-US"/>
              <a:t>Face &amp; Mask Detection</a:t>
            </a:r>
            <a:endParaRPr lang="en-US">
              <a:solidFill>
                <a:srgbClr val="5DAAB0"/>
              </a:solidFill>
            </a:endParaRPr>
          </a:p>
        </p:txBody>
      </p:sp>
      <p:sp>
        <p:nvSpPr>
          <p:cNvPr id="2" name="TextBox 1">
            <a:extLst>
              <a:ext uri="{FF2B5EF4-FFF2-40B4-BE49-F238E27FC236}">
                <a16:creationId xmlns:a16="http://schemas.microsoft.com/office/drawing/2014/main" id="{F8ABF116-D97D-4533-9E4F-2393028513D3}"/>
              </a:ext>
            </a:extLst>
          </p:cNvPr>
          <p:cNvSpPr txBox="1"/>
          <p:nvPr/>
        </p:nvSpPr>
        <p:spPr>
          <a:xfrm>
            <a:off x="360125" y="2011319"/>
            <a:ext cx="5368322" cy="323165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t>Requirements:</a:t>
            </a:r>
          </a:p>
          <a:p>
            <a:pPr marL="742950" lvl="1" indent="-285750">
              <a:buFont typeface="Arial" panose="020B0604020202020204" pitchFamily="34" charset="0"/>
              <a:buChar char="•"/>
            </a:pPr>
            <a:r>
              <a:rPr lang="en-US" b="1"/>
              <a:t>Hardware:</a:t>
            </a:r>
            <a:endParaRPr lang="en-US" b="1">
              <a:cs typeface="Arial"/>
            </a:endParaRPr>
          </a:p>
          <a:p>
            <a:pPr marL="742950" lvl="1" indent="-285750">
              <a:buFont typeface="Arial" panose="020B0604020202020204" pitchFamily="34" charset="0"/>
              <a:buChar char="•"/>
            </a:pPr>
            <a:r>
              <a:rPr lang="en-US"/>
              <a:t>I/O to MCU.</a:t>
            </a:r>
            <a:endParaRPr lang="en-US">
              <a:cs typeface="Arial"/>
            </a:endParaRPr>
          </a:p>
          <a:p>
            <a:pPr marL="742950" lvl="1" indent="-285750">
              <a:buFont typeface="Arial" panose="020B0604020202020204" pitchFamily="34" charset="0"/>
              <a:buChar char="•"/>
            </a:pPr>
            <a:r>
              <a:rPr lang="en-US"/>
              <a:t>Camera for video.</a:t>
            </a:r>
            <a:endParaRPr lang="en-US">
              <a:cs typeface="Arial"/>
            </a:endParaRPr>
          </a:p>
          <a:p>
            <a:pPr marL="742950" lvl="1" indent="-285750">
              <a:buFont typeface="Arial" panose="020B0604020202020204" pitchFamily="34" charset="0"/>
              <a:buChar char="•"/>
            </a:pPr>
            <a:r>
              <a:rPr lang="en-US"/>
              <a:t>Power suitable for AI video inference.</a:t>
            </a:r>
            <a:endParaRPr lang="en-US">
              <a:cs typeface="Arial"/>
            </a:endParaRPr>
          </a:p>
          <a:p>
            <a:pPr lvl="1"/>
            <a:endParaRPr lang="en-US"/>
          </a:p>
          <a:p>
            <a:pPr marL="742950" lvl="1" indent="-285750">
              <a:buFont typeface="Arial" panose="020B0604020202020204" pitchFamily="34" charset="0"/>
              <a:buChar char="•"/>
            </a:pPr>
            <a:r>
              <a:rPr lang="en-US" b="1"/>
              <a:t>Software:</a:t>
            </a:r>
            <a:endParaRPr lang="en-US" b="1">
              <a:cs typeface="Arial"/>
            </a:endParaRPr>
          </a:p>
          <a:p>
            <a:pPr marL="742950" lvl="1" indent="-285750">
              <a:buFont typeface="Arial" panose="020B0604020202020204" pitchFamily="34" charset="0"/>
              <a:buChar char="•"/>
            </a:pPr>
            <a:r>
              <a:rPr lang="en-US"/>
              <a:t>Determine number of masks/no-masks in image</a:t>
            </a:r>
            <a:endParaRPr lang="en-US">
              <a:cs typeface="Arial"/>
            </a:endParaRPr>
          </a:p>
          <a:p>
            <a:pPr marL="742950" lvl="1" indent="-285750">
              <a:buFont typeface="Arial" panose="020B0604020202020204" pitchFamily="34" charset="0"/>
              <a:buChar char="•"/>
            </a:pPr>
            <a:r>
              <a:rPr lang="en-US">
                <a:cs typeface="Arial"/>
              </a:rPr>
              <a:t>Serial Tx/Rx with MCU.</a:t>
            </a:r>
          </a:p>
          <a:p>
            <a:pPr marL="742950" lvl="1" indent="-285750">
              <a:buFont typeface="Arial" panose="020B0604020202020204" pitchFamily="34" charset="0"/>
              <a:buChar char="•"/>
            </a:pPr>
            <a:r>
              <a:rPr lang="en-US">
                <a:cs typeface="Arial"/>
              </a:rPr>
              <a:t>Statistics database support</a:t>
            </a:r>
          </a:p>
        </p:txBody>
      </p:sp>
      <p:pic>
        <p:nvPicPr>
          <p:cNvPr id="1026" name="Picture 2">
            <a:extLst>
              <a:ext uri="{FF2B5EF4-FFF2-40B4-BE49-F238E27FC236}">
                <a16:creationId xmlns:a16="http://schemas.microsoft.com/office/drawing/2014/main" id="{E3C393F7-E6F6-4F39-ACAB-09181039E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22194"/>
            <a:ext cx="2966197" cy="2203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D5B358-513B-4691-814D-2989E3DA4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4037" y="2327269"/>
            <a:ext cx="1752107" cy="2203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5A63EE0-7551-4CDA-9714-8A76B95F9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514" y="4862032"/>
            <a:ext cx="3824344" cy="7618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C8769B-0F43-426A-B7BD-ED9CA7425A54}"/>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Tree>
    <p:extLst>
      <p:ext uri="{BB962C8B-B14F-4D97-AF65-F5344CB8AC3E}">
        <p14:creationId xmlns:p14="http://schemas.microsoft.com/office/powerpoint/2010/main" val="24403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F9A722-C416-4CA0-9E81-3AB439623A87}"/>
              </a:ext>
            </a:extLst>
          </p:cNvPr>
          <p:cNvSpPr>
            <a:spLocks noGrp="1"/>
          </p:cNvSpPr>
          <p:nvPr>
            <p:ph type="title"/>
          </p:nvPr>
        </p:nvSpPr>
        <p:spPr>
          <a:xfrm>
            <a:off x="309326" y="971950"/>
            <a:ext cx="4090262" cy="2036100"/>
          </a:xfrm>
        </p:spPr>
        <p:txBody>
          <a:bodyPr/>
          <a:lstStyle/>
          <a:p>
            <a:r>
              <a:rPr lang="en-US"/>
              <a:t>Meet the Team:</a:t>
            </a:r>
          </a:p>
        </p:txBody>
      </p:sp>
      <p:sp>
        <p:nvSpPr>
          <p:cNvPr id="17" name="Text Placeholder 16">
            <a:extLst>
              <a:ext uri="{FF2B5EF4-FFF2-40B4-BE49-F238E27FC236}">
                <a16:creationId xmlns:a16="http://schemas.microsoft.com/office/drawing/2014/main" id="{4E6B8FC3-C6AB-4C05-AB1A-6A425F437168}"/>
              </a:ext>
            </a:extLst>
          </p:cNvPr>
          <p:cNvSpPr>
            <a:spLocks noGrp="1"/>
          </p:cNvSpPr>
          <p:nvPr>
            <p:ph type="body" sz="quarter" idx="15"/>
          </p:nvPr>
        </p:nvSpPr>
        <p:spPr/>
        <p:txBody>
          <a:bodyPr vert="horz" lIns="0" tIns="45720" rIns="91440" bIns="45720" rtlCol="0" anchor="t">
            <a:noAutofit/>
          </a:bodyPr>
          <a:lstStyle/>
          <a:p>
            <a:pPr algn="l"/>
            <a:r>
              <a:rPr lang="en-US" u="sng"/>
              <a:t>Responsibilities:</a:t>
            </a:r>
          </a:p>
          <a:p>
            <a:pPr algn="l"/>
            <a:r>
              <a:rPr lang="en-US"/>
              <a:t>Jetson Nano</a:t>
            </a:r>
          </a:p>
          <a:p>
            <a:pPr algn="l"/>
            <a:r>
              <a:rPr lang="en-US">
                <a:cs typeface="Arial"/>
              </a:rPr>
              <a:t>ML model training</a:t>
            </a:r>
            <a:endParaRPr lang="en-US"/>
          </a:p>
          <a:p>
            <a:pPr algn="l"/>
            <a:endParaRPr lang="en-US"/>
          </a:p>
          <a:p>
            <a:endParaRPr lang="en-US"/>
          </a:p>
        </p:txBody>
      </p:sp>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p:txBody>
          <a:bodyPr/>
          <a:lstStyle/>
          <a:p>
            <a:r>
              <a:rPr lang="en-US"/>
              <a:t>Emanuel </a:t>
            </a:r>
            <a:r>
              <a:rPr lang="en-US" err="1"/>
              <a:t>Cicortas</a:t>
            </a:r>
            <a:endParaRPr lang="en-US"/>
          </a:p>
        </p:txBody>
      </p:sp>
      <p:sp>
        <p:nvSpPr>
          <p:cNvPr id="19" name="Text Placeholder 18">
            <a:extLst>
              <a:ext uri="{FF2B5EF4-FFF2-40B4-BE49-F238E27FC236}">
                <a16:creationId xmlns:a16="http://schemas.microsoft.com/office/drawing/2014/main" id="{35D841AC-77B9-46F0-877E-EDFD058BCBF2}"/>
              </a:ext>
            </a:extLst>
          </p:cNvPr>
          <p:cNvSpPr>
            <a:spLocks noGrp="1"/>
          </p:cNvSpPr>
          <p:nvPr>
            <p:ph type="body" sz="quarter" idx="17"/>
          </p:nvPr>
        </p:nvSpPr>
        <p:spPr/>
        <p:txBody>
          <a:bodyPr vert="horz" lIns="0" tIns="45720" rIns="91440" bIns="45720" rtlCol="0" anchor="t">
            <a:noAutofit/>
          </a:bodyPr>
          <a:lstStyle/>
          <a:p>
            <a:pPr algn="l"/>
            <a:r>
              <a:rPr lang="en-US" u="sng"/>
              <a:t>Responsibilities:</a:t>
            </a:r>
          </a:p>
          <a:p>
            <a:pPr algn="l"/>
            <a:r>
              <a:rPr lang="en-US">
                <a:cs typeface="Arial"/>
              </a:rPr>
              <a:t>Microcontroller</a:t>
            </a:r>
          </a:p>
          <a:p>
            <a:pPr algn="l"/>
            <a:r>
              <a:rPr lang="en-US">
                <a:cs typeface="Arial"/>
              </a:rPr>
              <a:t>Power delivery</a:t>
            </a:r>
            <a:endParaRPr lang="en-US"/>
          </a:p>
          <a:p>
            <a:endParaRPr lang="en-US"/>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p:txBody>
          <a:bodyPr/>
          <a:lstStyle/>
          <a:p>
            <a:r>
              <a:rPr lang="en-US" err="1"/>
              <a:t>Dat</a:t>
            </a:r>
            <a:r>
              <a:rPr lang="en-US"/>
              <a:t> Nguyen</a:t>
            </a:r>
          </a:p>
        </p:txBody>
      </p:sp>
      <p:sp>
        <p:nvSpPr>
          <p:cNvPr id="21" name="Text Placeholder 20">
            <a:extLst>
              <a:ext uri="{FF2B5EF4-FFF2-40B4-BE49-F238E27FC236}">
                <a16:creationId xmlns:a16="http://schemas.microsoft.com/office/drawing/2014/main" id="{F6997EE2-4A7E-42BA-A9A4-CA8914C6CA1F}"/>
              </a:ext>
            </a:extLst>
          </p:cNvPr>
          <p:cNvSpPr>
            <a:spLocks noGrp="1"/>
          </p:cNvSpPr>
          <p:nvPr>
            <p:ph type="body" sz="quarter" idx="23"/>
          </p:nvPr>
        </p:nvSpPr>
        <p:spPr>
          <a:xfrm>
            <a:off x="5642770" y="5797629"/>
            <a:ext cx="2517605" cy="484146"/>
          </a:xfrm>
        </p:spPr>
        <p:txBody>
          <a:bodyPr vert="horz" lIns="0" tIns="45720" rIns="91440" bIns="45720" rtlCol="0" anchor="t">
            <a:noAutofit/>
          </a:bodyPr>
          <a:lstStyle/>
          <a:p>
            <a:pPr algn="l"/>
            <a:r>
              <a:rPr lang="en-US" u="sng"/>
              <a:t>Responsibilities:</a:t>
            </a:r>
          </a:p>
          <a:p>
            <a:pPr algn="l"/>
            <a:r>
              <a:rPr lang="en-US">
                <a:cs typeface="Arial"/>
              </a:rPr>
              <a:t>Power delivery</a:t>
            </a:r>
          </a:p>
          <a:p>
            <a:pPr algn="l"/>
            <a:r>
              <a:rPr lang="en-US">
                <a:cs typeface="Arial"/>
              </a:rPr>
              <a:t>System housing</a:t>
            </a:r>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4"/>
          </p:nvPr>
        </p:nvSpPr>
        <p:spPr>
          <a:xfrm>
            <a:off x="5551330" y="5474583"/>
            <a:ext cx="2517605" cy="382749"/>
          </a:xfrm>
        </p:spPr>
        <p:txBody>
          <a:bodyPr/>
          <a:lstStyle/>
          <a:p>
            <a:r>
              <a:rPr lang="en-US"/>
              <a:t>Ha Tran</a:t>
            </a:r>
          </a:p>
        </p:txBody>
      </p:sp>
      <p:sp>
        <p:nvSpPr>
          <p:cNvPr id="23" name="Text Placeholder 22">
            <a:extLst>
              <a:ext uri="{FF2B5EF4-FFF2-40B4-BE49-F238E27FC236}">
                <a16:creationId xmlns:a16="http://schemas.microsoft.com/office/drawing/2014/main" id="{F71130C1-E2E7-4700-A220-231BB58349DE}"/>
              </a:ext>
            </a:extLst>
          </p:cNvPr>
          <p:cNvSpPr>
            <a:spLocks noGrp="1"/>
          </p:cNvSpPr>
          <p:nvPr>
            <p:ph type="body" sz="quarter" idx="25"/>
          </p:nvPr>
        </p:nvSpPr>
        <p:spPr>
          <a:xfrm>
            <a:off x="8544956" y="5797629"/>
            <a:ext cx="2517605" cy="484146"/>
          </a:xfrm>
        </p:spPr>
        <p:txBody>
          <a:bodyPr vert="horz" lIns="0" tIns="45720" rIns="91440" bIns="45720" rtlCol="0" anchor="t">
            <a:noAutofit/>
          </a:bodyPr>
          <a:lstStyle/>
          <a:p>
            <a:pPr algn="l"/>
            <a:r>
              <a:rPr lang="en-US" u="sng"/>
              <a:t>Responsibilities: </a:t>
            </a:r>
          </a:p>
          <a:p>
            <a:pPr algn="l"/>
            <a:r>
              <a:rPr lang="en-US"/>
              <a:t>Database server</a:t>
            </a:r>
          </a:p>
          <a:p>
            <a:pPr algn="l"/>
            <a:r>
              <a:rPr lang="en-US">
                <a:cs typeface="Arial"/>
              </a:rPr>
              <a:t>ML model training</a:t>
            </a:r>
            <a:endParaRPr lang="en-US"/>
          </a:p>
        </p:txBody>
      </p:sp>
      <p:sp>
        <p:nvSpPr>
          <p:cNvPr id="24" name="Text Placeholder 23">
            <a:extLst>
              <a:ext uri="{FF2B5EF4-FFF2-40B4-BE49-F238E27FC236}">
                <a16:creationId xmlns:a16="http://schemas.microsoft.com/office/drawing/2014/main" id="{DDC5EC52-0B52-4D0E-B00E-8E5EF35BC9CD}"/>
              </a:ext>
            </a:extLst>
          </p:cNvPr>
          <p:cNvSpPr>
            <a:spLocks noGrp="1"/>
          </p:cNvSpPr>
          <p:nvPr>
            <p:ph type="body" sz="quarter" idx="26"/>
          </p:nvPr>
        </p:nvSpPr>
        <p:spPr>
          <a:xfrm>
            <a:off x="8544956" y="5393303"/>
            <a:ext cx="2517605" cy="382749"/>
          </a:xfrm>
        </p:spPr>
        <p:txBody>
          <a:bodyPr/>
          <a:lstStyle/>
          <a:p>
            <a:r>
              <a:rPr lang="en-US"/>
              <a:t>Phuong Anh Vu</a:t>
            </a:r>
          </a:p>
        </p:txBody>
      </p:sp>
      <p:pic>
        <p:nvPicPr>
          <p:cNvPr id="13" name="Picture Placeholder 12">
            <a:extLst>
              <a:ext uri="{FF2B5EF4-FFF2-40B4-BE49-F238E27FC236}">
                <a16:creationId xmlns:a16="http://schemas.microsoft.com/office/drawing/2014/main" id="{8DD5A497-31BB-4591-95EC-E129AC52BA64}"/>
              </a:ext>
            </a:extLst>
          </p:cNvPr>
          <p:cNvPicPr>
            <a:picLocks noGrp="1" noChangeAspect="1"/>
          </p:cNvPicPr>
          <p:nvPr>
            <p:ph type="pic" sz="quarter" idx="11"/>
          </p:nvPr>
        </p:nvPicPr>
        <p:blipFill>
          <a:blip r:embed="rId3"/>
          <a:srcRect t="7409" b="7409"/>
          <a:stretch>
            <a:fillRect/>
          </a:stretch>
        </p:blipFill>
        <p:spPr>
          <a:xfrm>
            <a:off x="6076930" y="729827"/>
            <a:ext cx="1643384" cy="1643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4">
            <a:extLst>
              <a:ext uri="{FF2B5EF4-FFF2-40B4-BE49-F238E27FC236}">
                <a16:creationId xmlns:a16="http://schemas.microsoft.com/office/drawing/2014/main" id="{1771A4F5-EC72-4389-884B-5554165836CA}"/>
              </a:ext>
            </a:extLst>
          </p:cNvPr>
          <p:cNvPicPr>
            <a:picLocks noGrp="1" noChangeAspect="1"/>
          </p:cNvPicPr>
          <p:nvPr>
            <p:ph type="pic" sz="quarter" idx="12"/>
          </p:nvPr>
        </p:nvPicPr>
        <p:blipFill rotWithShape="1">
          <a:blip r:embed="rId4"/>
          <a:srcRect l="10796" r="10796"/>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Placeholder 10" descr="A picture containing person, outdoor, underwear&#10;&#10;Description automatically generated">
            <a:extLst>
              <a:ext uri="{FF2B5EF4-FFF2-40B4-BE49-F238E27FC236}">
                <a16:creationId xmlns:a16="http://schemas.microsoft.com/office/drawing/2014/main" id="{B4956D96-8D17-4CD1-B237-747074E38E0C}"/>
              </a:ext>
            </a:extLst>
          </p:cNvPr>
          <p:cNvPicPr>
            <a:picLocks noGrp="1" noChangeAspect="1"/>
          </p:cNvPicPr>
          <p:nvPr>
            <p:ph type="pic" sz="quarter" idx="14"/>
          </p:nvPr>
        </p:nvPicPr>
        <p:blipFill>
          <a:blip r:embed="rId5"/>
          <a:srcRect t="5517" b="5517"/>
          <a:stretch>
            <a:fillRect/>
          </a:stretch>
        </p:blipFill>
        <p:spPr>
          <a:xfrm>
            <a:off x="8970963" y="3703638"/>
            <a:ext cx="1643062" cy="1643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FD87EC10-1215-42FF-938A-89F8551179CB}"/>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pic>
        <p:nvPicPr>
          <p:cNvPr id="4" name="Picture 5">
            <a:extLst>
              <a:ext uri="{FF2B5EF4-FFF2-40B4-BE49-F238E27FC236}">
                <a16:creationId xmlns:a16="http://schemas.microsoft.com/office/drawing/2014/main" id="{41F29F91-2441-4891-B2F9-6464AC8599F8}"/>
              </a:ext>
            </a:extLst>
          </p:cNvPr>
          <p:cNvPicPr>
            <a:picLocks noGrp="1" noChangeAspect="1"/>
          </p:cNvPicPr>
          <p:nvPr>
            <p:ph type="pic" sz="quarter" idx="13"/>
          </p:nvPr>
        </p:nvPicPr>
        <p:blipFill rotWithShape="1">
          <a:blip r:embed="rId6"/>
          <a:srcRect l="502" t="7113" r="-1919" b="15329"/>
          <a:stretch/>
        </p:blipFill>
        <p:spPr>
          <a:xfrm rot="60000">
            <a:off x="5985510" y="3713798"/>
            <a:ext cx="1666365" cy="1840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469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60125" y="153375"/>
            <a:ext cx="5045593" cy="1857944"/>
          </a:xfrm>
        </p:spPr>
        <p:txBody>
          <a:bodyPr anchor="ctr">
            <a:normAutofit/>
          </a:bodyPr>
          <a:lstStyle/>
          <a:p>
            <a:pPr algn="ctr"/>
            <a:r>
              <a:rPr lang="en-US"/>
              <a:t>Face &amp; Mask Detection</a:t>
            </a:r>
            <a:endParaRPr lang="en-US">
              <a:solidFill>
                <a:srgbClr val="5DAAB0"/>
              </a:solidFill>
            </a:endParaRPr>
          </a:p>
        </p:txBody>
      </p:sp>
      <p:sp>
        <p:nvSpPr>
          <p:cNvPr id="2" name="TextBox 1">
            <a:extLst>
              <a:ext uri="{FF2B5EF4-FFF2-40B4-BE49-F238E27FC236}">
                <a16:creationId xmlns:a16="http://schemas.microsoft.com/office/drawing/2014/main" id="{F8ABF116-D97D-4533-9E4F-2393028513D3}"/>
              </a:ext>
            </a:extLst>
          </p:cNvPr>
          <p:cNvSpPr txBox="1"/>
          <p:nvPr/>
        </p:nvSpPr>
        <p:spPr>
          <a:xfrm>
            <a:off x="360125" y="2011319"/>
            <a:ext cx="5368322" cy="3508653"/>
          </a:xfrm>
          <a:prstGeom prst="rect">
            <a:avLst/>
          </a:prstGeom>
          <a:noFill/>
        </p:spPr>
        <p:txBody>
          <a:bodyPr wrap="square" rtlCol="0">
            <a:spAutoFit/>
          </a:bodyPr>
          <a:lstStyle/>
          <a:p>
            <a:pPr marL="285750" indent="-285750">
              <a:buFont typeface="Arial" panose="020B0604020202020204" pitchFamily="34" charset="0"/>
              <a:buChar char="•"/>
            </a:pPr>
            <a:r>
              <a:rPr lang="en-US" sz="2400" b="1"/>
              <a:t>Hardware Responsibilities:</a:t>
            </a:r>
          </a:p>
          <a:p>
            <a:pPr marL="742950" lvl="1" indent="-285750">
              <a:buFont typeface="Arial" panose="020B0604020202020204" pitchFamily="34" charset="0"/>
              <a:buChar char="•"/>
            </a:pPr>
            <a:r>
              <a:rPr lang="en-US"/>
              <a:t>Camera Input</a:t>
            </a:r>
          </a:p>
          <a:p>
            <a:pPr marL="1200150" lvl="2" indent="-285750">
              <a:buFont typeface="Arial" panose="020B0604020202020204" pitchFamily="34" charset="0"/>
              <a:buChar char="•"/>
            </a:pPr>
            <a:r>
              <a:rPr lang="en-US"/>
              <a:t>MIPI-based for speed, $$$</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a:t>Processing power</a:t>
            </a:r>
          </a:p>
          <a:p>
            <a:pPr marL="1200150" lvl="2" indent="-285750">
              <a:buFont typeface="Arial" panose="020B0604020202020204" pitchFamily="34" charset="0"/>
              <a:buChar char="•"/>
            </a:pPr>
            <a:r>
              <a:rPr lang="en-US"/>
              <a:t>Strong GPU, CPU</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a:t>I/O</a:t>
            </a:r>
          </a:p>
          <a:p>
            <a:pPr marL="1200150" lvl="2" indent="-285750">
              <a:buFont typeface="Arial" panose="020B0604020202020204" pitchFamily="34" charset="0"/>
              <a:buChar char="•"/>
            </a:pPr>
            <a:r>
              <a:rPr lang="en-US"/>
              <a:t>Future functionality, peripherals</a:t>
            </a:r>
          </a:p>
          <a:p>
            <a:pPr marL="1200150" lvl="2" indent="-285750">
              <a:buFont typeface="Arial" panose="020B0604020202020204" pitchFamily="34" charset="0"/>
              <a:buChar char="•"/>
            </a:pPr>
            <a:endParaRPr lang="en-US"/>
          </a:p>
          <a:p>
            <a:pPr marL="742950" lvl="1" indent="-285750">
              <a:buFont typeface="Arial" panose="020B0604020202020204" pitchFamily="34" charset="0"/>
              <a:buChar char="•"/>
            </a:pPr>
            <a:r>
              <a:rPr lang="en-US"/>
              <a:t>Power Draw</a:t>
            </a:r>
          </a:p>
          <a:p>
            <a:pPr marL="1200150" lvl="2" indent="-285750">
              <a:buFont typeface="Arial" panose="020B0604020202020204" pitchFamily="34" charset="0"/>
              <a:buChar char="•"/>
            </a:pPr>
            <a:r>
              <a:rPr lang="en-US"/>
              <a:t>Efficiency</a:t>
            </a:r>
          </a:p>
        </p:txBody>
      </p:sp>
      <p:graphicFrame>
        <p:nvGraphicFramePr>
          <p:cNvPr id="3" name="Table 3">
            <a:extLst>
              <a:ext uri="{FF2B5EF4-FFF2-40B4-BE49-F238E27FC236}">
                <a16:creationId xmlns:a16="http://schemas.microsoft.com/office/drawing/2014/main" id="{F9D4A416-E866-4BBC-9110-634B3468C71A}"/>
              </a:ext>
            </a:extLst>
          </p:cNvPr>
          <p:cNvGraphicFramePr>
            <a:graphicFrameLocks noGrp="1"/>
          </p:cNvGraphicFramePr>
          <p:nvPr>
            <p:extLst>
              <p:ext uri="{D42A27DB-BD31-4B8C-83A1-F6EECF244321}">
                <p14:modId xmlns:p14="http://schemas.microsoft.com/office/powerpoint/2010/main" val="4052560773"/>
              </p:ext>
            </p:extLst>
          </p:nvPr>
        </p:nvGraphicFramePr>
        <p:xfrm>
          <a:off x="6639261" y="1728985"/>
          <a:ext cx="5391374" cy="4759960"/>
        </p:xfrm>
        <a:graphic>
          <a:graphicData uri="http://schemas.openxmlformats.org/drawingml/2006/table">
            <a:tbl>
              <a:tblPr firstRow="1" bandRow="1">
                <a:tableStyleId>{5C22544A-7EE6-4342-B048-85BDC9FD1C3A}</a:tableStyleId>
              </a:tblPr>
              <a:tblGrid>
                <a:gridCol w="1070834">
                  <a:extLst>
                    <a:ext uri="{9D8B030D-6E8A-4147-A177-3AD203B41FA5}">
                      <a16:colId xmlns:a16="http://schemas.microsoft.com/office/drawing/2014/main" val="1761774297"/>
                    </a:ext>
                  </a:extLst>
                </a:gridCol>
                <a:gridCol w="1440180">
                  <a:extLst>
                    <a:ext uri="{9D8B030D-6E8A-4147-A177-3AD203B41FA5}">
                      <a16:colId xmlns:a16="http://schemas.microsoft.com/office/drawing/2014/main" val="1675807721"/>
                    </a:ext>
                  </a:extLst>
                </a:gridCol>
                <a:gridCol w="1440180">
                  <a:extLst>
                    <a:ext uri="{9D8B030D-6E8A-4147-A177-3AD203B41FA5}">
                      <a16:colId xmlns:a16="http://schemas.microsoft.com/office/drawing/2014/main" val="4133611317"/>
                    </a:ext>
                  </a:extLst>
                </a:gridCol>
                <a:gridCol w="1440180">
                  <a:extLst>
                    <a:ext uri="{9D8B030D-6E8A-4147-A177-3AD203B41FA5}">
                      <a16:colId xmlns:a16="http://schemas.microsoft.com/office/drawing/2014/main" val="1509246676"/>
                    </a:ext>
                  </a:extLst>
                </a:gridCol>
              </a:tblGrid>
              <a:tr h="370840">
                <a:tc>
                  <a:txBody>
                    <a:bodyPr/>
                    <a:lstStyle/>
                    <a:p>
                      <a:endParaRPr lang="en-US"/>
                    </a:p>
                  </a:txBody>
                  <a:tcPr/>
                </a:tc>
                <a:tc>
                  <a:txBody>
                    <a:bodyPr/>
                    <a:lstStyle/>
                    <a:p>
                      <a:r>
                        <a:rPr lang="en-US"/>
                        <a:t>Asus Tinker S</a:t>
                      </a:r>
                    </a:p>
                  </a:txBody>
                  <a:tcPr/>
                </a:tc>
                <a:tc>
                  <a:txBody>
                    <a:bodyPr/>
                    <a:lstStyle/>
                    <a:p>
                      <a:r>
                        <a:rPr lang="en-US"/>
                        <a:t>Jetson Nano</a:t>
                      </a:r>
                    </a:p>
                  </a:txBody>
                  <a:tcPr/>
                </a:tc>
                <a:tc>
                  <a:txBody>
                    <a:bodyPr/>
                    <a:lstStyle/>
                    <a:p>
                      <a:r>
                        <a:rPr lang="en-US"/>
                        <a:t>Raspberry Pi 4</a:t>
                      </a:r>
                    </a:p>
                  </a:txBody>
                  <a:tcPr/>
                </a:tc>
                <a:extLst>
                  <a:ext uri="{0D108BD9-81ED-4DB2-BD59-A6C34878D82A}">
                    <a16:rowId xmlns:a16="http://schemas.microsoft.com/office/drawing/2014/main" val="3809279507"/>
                  </a:ext>
                </a:extLst>
              </a:tr>
              <a:tr h="370840">
                <a:tc>
                  <a:txBody>
                    <a:bodyPr/>
                    <a:lstStyle/>
                    <a:p>
                      <a:r>
                        <a:rPr lang="en-US"/>
                        <a:t>CPU</a:t>
                      </a:r>
                    </a:p>
                  </a:txBody>
                  <a:tcPr/>
                </a:tc>
                <a:tc>
                  <a:txBody>
                    <a:bodyPr/>
                    <a:lstStyle/>
                    <a:p>
                      <a:r>
                        <a:rPr lang="en-US"/>
                        <a:t>4-core ARM A17</a:t>
                      </a:r>
                    </a:p>
                  </a:txBody>
                  <a:tcPr/>
                </a:tc>
                <a:tc>
                  <a:txBody>
                    <a:bodyPr/>
                    <a:lstStyle/>
                    <a:p>
                      <a:r>
                        <a:rPr lang="en-US"/>
                        <a:t>4-core ARM A57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4-core Broadcom BCM2711</a:t>
                      </a:r>
                    </a:p>
                  </a:txBody>
                  <a:tcPr/>
                </a:tc>
                <a:extLst>
                  <a:ext uri="{0D108BD9-81ED-4DB2-BD59-A6C34878D82A}">
                    <a16:rowId xmlns:a16="http://schemas.microsoft.com/office/drawing/2014/main" val="2765660952"/>
                  </a:ext>
                </a:extLst>
              </a:tr>
              <a:tr h="370840">
                <a:tc>
                  <a:txBody>
                    <a:bodyPr/>
                    <a:lstStyle/>
                    <a:p>
                      <a:r>
                        <a:rPr lang="en-US"/>
                        <a:t>GPU</a:t>
                      </a:r>
                    </a:p>
                  </a:txBody>
                  <a:tcPr/>
                </a:tc>
                <a:tc>
                  <a:txBody>
                    <a:bodyPr/>
                    <a:lstStyle/>
                    <a:p>
                      <a:r>
                        <a:rPr lang="en-US"/>
                        <a:t>4-core ARM Mali-T760</a:t>
                      </a:r>
                    </a:p>
                  </a:txBody>
                  <a:tcPr/>
                </a:tc>
                <a:tc>
                  <a:txBody>
                    <a:bodyPr/>
                    <a:lstStyle/>
                    <a:p>
                      <a:r>
                        <a:rPr lang="en-US"/>
                        <a:t>128-core Maxwell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None</a:t>
                      </a:r>
                    </a:p>
                  </a:txBody>
                  <a:tcPr/>
                </a:tc>
                <a:extLst>
                  <a:ext uri="{0D108BD9-81ED-4DB2-BD59-A6C34878D82A}">
                    <a16:rowId xmlns:a16="http://schemas.microsoft.com/office/drawing/2014/main" val="3554707894"/>
                  </a:ext>
                </a:extLst>
              </a:tr>
              <a:tr h="370840">
                <a:tc>
                  <a:txBody>
                    <a:bodyPr/>
                    <a:lstStyle/>
                    <a:p>
                      <a:r>
                        <a:rPr lang="en-US"/>
                        <a:t>IO Count</a:t>
                      </a:r>
                    </a:p>
                  </a:txBody>
                  <a:tcPr/>
                </a:tc>
                <a:tc>
                  <a:txBody>
                    <a:bodyPr/>
                    <a:lstStyle/>
                    <a:p>
                      <a:r>
                        <a:rPr lang="en-US"/>
                        <a:t>28 Pins</a:t>
                      </a:r>
                    </a:p>
                  </a:txBody>
                  <a:tcPr/>
                </a:tc>
                <a:tc>
                  <a:txBody>
                    <a:bodyPr/>
                    <a:lstStyle/>
                    <a:p>
                      <a:r>
                        <a:rPr lang="en-US"/>
                        <a:t>40 Pins</a:t>
                      </a:r>
                    </a:p>
                  </a:txBody>
                  <a:tcPr/>
                </a:tc>
                <a:tc>
                  <a:txBody>
                    <a:bodyPr/>
                    <a:lstStyle/>
                    <a:p>
                      <a:r>
                        <a:rPr lang="en-US"/>
                        <a:t>40 Pins</a:t>
                      </a:r>
                    </a:p>
                  </a:txBody>
                  <a:tcPr/>
                </a:tc>
                <a:extLst>
                  <a:ext uri="{0D108BD9-81ED-4DB2-BD59-A6C34878D82A}">
                    <a16:rowId xmlns:a16="http://schemas.microsoft.com/office/drawing/2014/main" val="3596406612"/>
                  </a:ext>
                </a:extLst>
              </a:tr>
              <a:tr h="370840">
                <a:tc>
                  <a:txBody>
                    <a:bodyPr/>
                    <a:lstStyle/>
                    <a:p>
                      <a:r>
                        <a:rPr lang="en-US"/>
                        <a:t>Camera Support</a:t>
                      </a:r>
                    </a:p>
                  </a:txBody>
                  <a:tcPr/>
                </a:tc>
                <a:tc>
                  <a:txBody>
                    <a:bodyPr/>
                    <a:lstStyle/>
                    <a:p>
                      <a:r>
                        <a:rPr lang="en-US"/>
                        <a:t>USB only – no MIPI drivers</a:t>
                      </a:r>
                    </a:p>
                  </a:txBody>
                  <a:tcPr/>
                </a:tc>
                <a:tc>
                  <a:txBody>
                    <a:bodyPr/>
                    <a:lstStyle/>
                    <a:p>
                      <a:r>
                        <a:rPr lang="en-US"/>
                        <a:t>2 MIPI CSI or USB</a:t>
                      </a:r>
                    </a:p>
                  </a:txBody>
                  <a:tcPr/>
                </a:tc>
                <a:tc>
                  <a:txBody>
                    <a:bodyPr/>
                    <a:lstStyle/>
                    <a:p>
                      <a:r>
                        <a:rPr lang="en-US"/>
                        <a:t>2 MIPI CSI or USB</a:t>
                      </a:r>
                    </a:p>
                  </a:txBody>
                  <a:tcPr/>
                </a:tc>
                <a:extLst>
                  <a:ext uri="{0D108BD9-81ED-4DB2-BD59-A6C34878D82A}">
                    <a16:rowId xmlns:a16="http://schemas.microsoft.com/office/drawing/2014/main" val="2529198623"/>
                  </a:ext>
                </a:extLst>
              </a:tr>
              <a:tr h="370840">
                <a:tc>
                  <a:txBody>
                    <a:bodyPr/>
                    <a:lstStyle/>
                    <a:p>
                      <a:r>
                        <a:rPr lang="en-US"/>
                        <a:t>Power Draw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2A @ 5V</a:t>
                      </a:r>
                    </a:p>
                  </a:txBody>
                  <a:tcPr/>
                </a:tc>
                <a:tc>
                  <a:txBody>
                    <a:bodyPr/>
                    <a:lstStyle/>
                    <a:p>
                      <a:r>
                        <a:rPr lang="en-US"/>
                        <a:t>4A @ 5V</a:t>
                      </a:r>
                    </a:p>
                  </a:txBody>
                  <a:tcPr/>
                </a:tc>
                <a:tc>
                  <a:txBody>
                    <a:bodyPr/>
                    <a:lstStyle/>
                    <a:p>
                      <a:r>
                        <a:rPr lang="en-US"/>
                        <a:t>3A @ 5V</a:t>
                      </a:r>
                    </a:p>
                  </a:txBody>
                  <a:tcPr/>
                </a:tc>
                <a:extLst>
                  <a:ext uri="{0D108BD9-81ED-4DB2-BD59-A6C34878D82A}">
                    <a16:rowId xmlns:a16="http://schemas.microsoft.com/office/drawing/2014/main" val="1014502328"/>
                  </a:ext>
                </a:extLst>
              </a:tr>
              <a:tr h="370840">
                <a:tc>
                  <a:txBody>
                    <a:bodyPr/>
                    <a:lstStyle/>
                    <a:p>
                      <a:r>
                        <a:rPr lang="en-US"/>
                        <a:t>Price</a:t>
                      </a:r>
                    </a:p>
                  </a:txBody>
                  <a:tcPr/>
                </a:tc>
                <a:tc>
                  <a:txBody>
                    <a:bodyPr/>
                    <a:lstStyle/>
                    <a:p>
                      <a:r>
                        <a:rPr lang="en-US"/>
                        <a:t>$100</a:t>
                      </a:r>
                    </a:p>
                  </a:txBody>
                  <a:tcPr/>
                </a:tc>
                <a:tc>
                  <a:txBody>
                    <a:bodyPr/>
                    <a:lstStyle/>
                    <a:p>
                      <a:r>
                        <a:rPr lang="en-US"/>
                        <a:t>$90</a:t>
                      </a:r>
                    </a:p>
                  </a:txBody>
                  <a:tcPr/>
                </a:tc>
                <a:tc>
                  <a:txBody>
                    <a:bodyPr/>
                    <a:lstStyle/>
                    <a:p>
                      <a:r>
                        <a:rPr lang="en-US"/>
                        <a:t>$35</a:t>
                      </a:r>
                    </a:p>
                  </a:txBody>
                  <a:tcPr/>
                </a:tc>
                <a:extLst>
                  <a:ext uri="{0D108BD9-81ED-4DB2-BD59-A6C34878D82A}">
                    <a16:rowId xmlns:a16="http://schemas.microsoft.com/office/drawing/2014/main" val="4010331255"/>
                  </a:ext>
                </a:extLst>
              </a:tr>
            </a:tbl>
          </a:graphicData>
        </a:graphic>
      </p:graphicFrame>
      <p:pic>
        <p:nvPicPr>
          <p:cNvPr id="5" name="Graphic 4" descr="Processor">
            <a:extLst>
              <a:ext uri="{FF2B5EF4-FFF2-40B4-BE49-F238E27FC236}">
                <a16:creationId xmlns:a16="http://schemas.microsoft.com/office/drawing/2014/main" id="{1E9E280C-3592-4D13-9419-C11797E148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5718" y="465575"/>
            <a:ext cx="1233543" cy="1233543"/>
          </a:xfrm>
          <a:prstGeom prst="rect">
            <a:avLst/>
          </a:prstGeom>
        </p:spPr>
      </p:pic>
      <p:sp>
        <p:nvSpPr>
          <p:cNvPr id="4" name="TextBox 3">
            <a:extLst>
              <a:ext uri="{FF2B5EF4-FFF2-40B4-BE49-F238E27FC236}">
                <a16:creationId xmlns:a16="http://schemas.microsoft.com/office/drawing/2014/main" id="{FE4957F8-7B99-47C1-A629-12381D90751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Tree>
    <p:extLst>
      <p:ext uri="{BB962C8B-B14F-4D97-AF65-F5344CB8AC3E}">
        <p14:creationId xmlns:p14="http://schemas.microsoft.com/office/powerpoint/2010/main" val="587482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77915-6CA3-4CDF-B5D5-16B5E24683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5326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60125" y="153375"/>
            <a:ext cx="5045593" cy="1857944"/>
          </a:xfrm>
        </p:spPr>
        <p:txBody>
          <a:bodyPr anchor="ctr">
            <a:normAutofit/>
          </a:bodyPr>
          <a:lstStyle/>
          <a:p>
            <a:pPr algn="ctr"/>
            <a:r>
              <a:rPr lang="en-US"/>
              <a:t>Face &amp; Mask Detection</a:t>
            </a:r>
            <a:endParaRPr lang="en-US">
              <a:solidFill>
                <a:srgbClr val="5DAAB0"/>
              </a:solidFill>
            </a:endParaRPr>
          </a:p>
        </p:txBody>
      </p:sp>
      <p:sp>
        <p:nvSpPr>
          <p:cNvPr id="2" name="TextBox 1">
            <a:extLst>
              <a:ext uri="{FF2B5EF4-FFF2-40B4-BE49-F238E27FC236}">
                <a16:creationId xmlns:a16="http://schemas.microsoft.com/office/drawing/2014/main" id="{F8ABF116-D97D-4533-9E4F-2393028513D3}"/>
              </a:ext>
            </a:extLst>
          </p:cNvPr>
          <p:cNvSpPr txBox="1"/>
          <p:nvPr/>
        </p:nvSpPr>
        <p:spPr>
          <a:xfrm>
            <a:off x="360124" y="2011319"/>
            <a:ext cx="5045593" cy="3077766"/>
          </a:xfrm>
          <a:prstGeom prst="rect">
            <a:avLst/>
          </a:prstGeom>
          <a:noFill/>
        </p:spPr>
        <p:txBody>
          <a:bodyPr wrap="square" rtlCol="0">
            <a:spAutoFit/>
          </a:bodyPr>
          <a:lstStyle/>
          <a:p>
            <a:pPr marL="285750" indent="-285750">
              <a:buFont typeface="Arial" panose="020B0604020202020204" pitchFamily="34" charset="0"/>
              <a:buChar char="•"/>
            </a:pPr>
            <a:r>
              <a:rPr lang="en-US" sz="2400" b="1"/>
              <a:t>Software Responsibilities:</a:t>
            </a:r>
          </a:p>
          <a:p>
            <a:pPr marL="742950" lvl="1" indent="-285750">
              <a:buFont typeface="Arial" panose="020B0604020202020204" pitchFamily="34" charset="0"/>
              <a:buChar char="•"/>
            </a:pPr>
            <a:r>
              <a:rPr lang="en-US" sz="2000"/>
              <a:t>Monitor &amp; Drive I/O</a:t>
            </a:r>
            <a:endParaRPr lang="en-US"/>
          </a:p>
          <a:p>
            <a:pPr marL="1200150" lvl="2" indent="-285750">
              <a:buFont typeface="Arial" panose="020B0604020202020204" pitchFamily="34" charset="0"/>
              <a:buChar char="•"/>
            </a:pPr>
            <a:r>
              <a:rPr lang="en-US"/>
              <a:t>To/from MCU</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sz="2000"/>
              <a:t>Capture image data</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sz="2000"/>
              <a:t>Run AI inference</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sz="2000"/>
              <a:t>Maintaining database</a:t>
            </a:r>
          </a:p>
          <a:p>
            <a:pPr marL="1200150" lvl="2" indent="-285750">
              <a:buFont typeface="Arial" panose="020B0604020202020204" pitchFamily="34" charset="0"/>
              <a:buChar char="•"/>
            </a:pPr>
            <a:r>
              <a:rPr lang="en-US"/>
              <a:t>Timestamp, metadata, etc.</a:t>
            </a:r>
          </a:p>
        </p:txBody>
      </p:sp>
      <p:sp>
        <p:nvSpPr>
          <p:cNvPr id="4" name="TextBox 3">
            <a:extLst>
              <a:ext uri="{FF2B5EF4-FFF2-40B4-BE49-F238E27FC236}">
                <a16:creationId xmlns:a16="http://schemas.microsoft.com/office/drawing/2014/main" id="{FE4957F8-7B99-47C1-A629-12381D90751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pic>
        <p:nvPicPr>
          <p:cNvPr id="10" name="Graphic 9" descr="Programmer">
            <a:extLst>
              <a:ext uri="{FF2B5EF4-FFF2-40B4-BE49-F238E27FC236}">
                <a16:creationId xmlns:a16="http://schemas.microsoft.com/office/drawing/2014/main" id="{39E2D6E4-6202-4109-BF90-2D8F736B2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5718" y="465576"/>
            <a:ext cx="1233542" cy="1233542"/>
          </a:xfrm>
          <a:prstGeom prst="rect">
            <a:avLst/>
          </a:prstGeom>
        </p:spPr>
      </p:pic>
      <p:pic>
        <p:nvPicPr>
          <p:cNvPr id="14" name="Picture 13">
            <a:extLst>
              <a:ext uri="{FF2B5EF4-FFF2-40B4-BE49-F238E27FC236}">
                <a16:creationId xmlns:a16="http://schemas.microsoft.com/office/drawing/2014/main" id="{EE3E6D96-A116-42E7-BB65-A9924AF3941A}"/>
              </a:ext>
            </a:extLst>
          </p:cNvPr>
          <p:cNvPicPr>
            <a:picLocks noChangeAspect="1"/>
          </p:cNvPicPr>
          <p:nvPr/>
        </p:nvPicPr>
        <p:blipFill>
          <a:blip r:embed="rId5"/>
          <a:stretch>
            <a:fillRect/>
          </a:stretch>
        </p:blipFill>
        <p:spPr>
          <a:xfrm>
            <a:off x="5405717" y="1699117"/>
            <a:ext cx="6426158" cy="4895247"/>
          </a:xfrm>
          <a:prstGeom prst="rect">
            <a:avLst/>
          </a:prstGeom>
        </p:spPr>
      </p:pic>
    </p:spTree>
    <p:extLst>
      <p:ext uri="{BB962C8B-B14F-4D97-AF65-F5344CB8AC3E}">
        <p14:creationId xmlns:p14="http://schemas.microsoft.com/office/powerpoint/2010/main" val="2643494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60125" y="153375"/>
            <a:ext cx="5045593" cy="1857944"/>
          </a:xfrm>
        </p:spPr>
        <p:txBody>
          <a:bodyPr anchor="ctr">
            <a:normAutofit/>
          </a:bodyPr>
          <a:lstStyle/>
          <a:p>
            <a:pPr algn="ctr"/>
            <a:r>
              <a:rPr lang="en-US"/>
              <a:t>Face &amp; Mask Detection: I/O</a:t>
            </a:r>
            <a:endParaRPr lang="en-US">
              <a:solidFill>
                <a:srgbClr val="5DAAB0"/>
              </a:solidFill>
            </a:endParaRPr>
          </a:p>
        </p:txBody>
      </p:sp>
      <p:sp>
        <p:nvSpPr>
          <p:cNvPr id="2" name="TextBox 1">
            <a:extLst>
              <a:ext uri="{FF2B5EF4-FFF2-40B4-BE49-F238E27FC236}">
                <a16:creationId xmlns:a16="http://schemas.microsoft.com/office/drawing/2014/main" id="{F8ABF116-D97D-4533-9E4F-2393028513D3}"/>
              </a:ext>
            </a:extLst>
          </p:cNvPr>
          <p:cNvSpPr txBox="1"/>
          <p:nvPr/>
        </p:nvSpPr>
        <p:spPr>
          <a:xfrm>
            <a:off x="360124" y="2011319"/>
            <a:ext cx="5045593" cy="298543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t>Software/Hardware Interfacing</a:t>
            </a:r>
          </a:p>
          <a:p>
            <a:pPr marL="742950" lvl="1" indent="-285750">
              <a:buFont typeface="Arial" panose="020B0604020202020204" pitchFamily="34" charset="0"/>
              <a:buChar char="•"/>
            </a:pPr>
            <a:r>
              <a:rPr lang="en-US" sz="2000"/>
              <a:t>Tx/Rx with MCU</a:t>
            </a:r>
            <a:endParaRPr lang="en-US" sz="2000">
              <a:cs typeface="Arial"/>
            </a:endParaRPr>
          </a:p>
          <a:p>
            <a:pPr marL="742950" lvl="1" indent="-285750">
              <a:buFont typeface="Arial" panose="020B0604020202020204" pitchFamily="34" charset="0"/>
              <a:buChar char="•"/>
            </a:pPr>
            <a:r>
              <a:rPr lang="en-US" sz="2000"/>
              <a:t>Python Modules:</a:t>
            </a:r>
          </a:p>
          <a:p>
            <a:pPr lvl="1"/>
            <a:r>
              <a:rPr lang="en-US" sz="2000"/>
              <a:t>	</a:t>
            </a:r>
            <a:r>
              <a:rPr lang="en-US" sz="2000" err="1"/>
              <a:t>Jetson.GPIO</a:t>
            </a:r>
            <a:endParaRPr lang="en-US" sz="2000"/>
          </a:p>
          <a:p>
            <a:pPr lvl="1"/>
            <a:r>
              <a:rPr lang="en-US" sz="2000"/>
              <a:t>	serial</a:t>
            </a:r>
          </a:p>
          <a:p>
            <a:pPr lvl="1"/>
            <a:endParaRPr lang="en-US" sz="2000"/>
          </a:p>
          <a:p>
            <a:pPr marL="342900" indent="-342900">
              <a:buFont typeface="Arial" panose="020B0604020202020204" pitchFamily="34" charset="0"/>
              <a:buChar char="•"/>
            </a:pPr>
            <a:r>
              <a:rPr lang="en-US" sz="2400" b="1"/>
              <a:t>Jetson Power Rails:</a:t>
            </a:r>
          </a:p>
          <a:p>
            <a:pPr marL="800100" lvl="1" indent="-342900">
              <a:buFont typeface="Arial" panose="020B0604020202020204" pitchFamily="34" charset="0"/>
              <a:buChar char="•"/>
            </a:pPr>
            <a:r>
              <a:rPr lang="en-US" sz="2000"/>
              <a:t>5VDC (pins 2, 4)</a:t>
            </a:r>
          </a:p>
          <a:p>
            <a:pPr marL="800100" lvl="1" indent="-342900">
              <a:buFont typeface="Arial" panose="020B0604020202020204" pitchFamily="34" charset="0"/>
              <a:buChar char="•"/>
            </a:pPr>
            <a:r>
              <a:rPr lang="en-US" sz="2000"/>
              <a:t>GND (pin 6)</a:t>
            </a:r>
          </a:p>
        </p:txBody>
      </p:sp>
      <p:sp>
        <p:nvSpPr>
          <p:cNvPr id="4" name="TextBox 3">
            <a:extLst>
              <a:ext uri="{FF2B5EF4-FFF2-40B4-BE49-F238E27FC236}">
                <a16:creationId xmlns:a16="http://schemas.microsoft.com/office/drawing/2014/main" id="{FE4957F8-7B99-47C1-A629-12381D90751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pic>
        <p:nvPicPr>
          <p:cNvPr id="7" name="Picture 6">
            <a:extLst>
              <a:ext uri="{FF2B5EF4-FFF2-40B4-BE49-F238E27FC236}">
                <a16:creationId xmlns:a16="http://schemas.microsoft.com/office/drawing/2014/main" id="{BC75B356-5A82-45E1-8CFE-2B4A0B308BEE}"/>
              </a:ext>
            </a:extLst>
          </p:cNvPr>
          <p:cNvPicPr/>
          <p:nvPr/>
        </p:nvPicPr>
        <p:blipFill>
          <a:blip r:embed="rId3">
            <a:extLst>
              <a:ext uri="{28A0092B-C50C-407E-A947-70E740481C1C}">
                <a14:useLocalDpi xmlns:a14="http://schemas.microsoft.com/office/drawing/2010/main" val="0"/>
              </a:ext>
            </a:extLst>
          </a:blip>
          <a:stretch>
            <a:fillRect/>
          </a:stretch>
        </p:blipFill>
        <p:spPr>
          <a:xfrm>
            <a:off x="6786283" y="1655171"/>
            <a:ext cx="5045593" cy="4835360"/>
          </a:xfrm>
          <a:prstGeom prst="rect">
            <a:avLst/>
          </a:prstGeom>
        </p:spPr>
      </p:pic>
      <p:pic>
        <p:nvPicPr>
          <p:cNvPr id="11" name="Picture 2" descr="Image result for python logo">
            <a:extLst>
              <a:ext uri="{FF2B5EF4-FFF2-40B4-BE49-F238E27FC236}">
                <a16:creationId xmlns:a16="http://schemas.microsoft.com/office/drawing/2014/main" id="{3FA01F9C-A432-4E22-BC24-6E15CADC7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342" y="507200"/>
            <a:ext cx="1150293" cy="115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631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60125" y="153375"/>
            <a:ext cx="5045593" cy="1857944"/>
          </a:xfrm>
        </p:spPr>
        <p:txBody>
          <a:bodyPr anchor="ctr">
            <a:normAutofit fontScale="90000"/>
          </a:bodyPr>
          <a:lstStyle/>
          <a:p>
            <a:pPr algn="ctr"/>
            <a:r>
              <a:rPr lang="en-US"/>
              <a:t>Face &amp; Mask Detection: Algorithm</a:t>
            </a:r>
            <a:endParaRPr lang="en-US">
              <a:solidFill>
                <a:srgbClr val="5DAAB0"/>
              </a:solidFill>
            </a:endParaRPr>
          </a:p>
        </p:txBody>
      </p:sp>
      <p:sp>
        <p:nvSpPr>
          <p:cNvPr id="2" name="TextBox 1">
            <a:extLst>
              <a:ext uri="{FF2B5EF4-FFF2-40B4-BE49-F238E27FC236}">
                <a16:creationId xmlns:a16="http://schemas.microsoft.com/office/drawing/2014/main" id="{F8ABF116-D97D-4533-9E4F-2393028513D3}"/>
              </a:ext>
            </a:extLst>
          </p:cNvPr>
          <p:cNvSpPr txBox="1"/>
          <p:nvPr/>
        </p:nvSpPr>
        <p:spPr>
          <a:xfrm>
            <a:off x="360124" y="2011319"/>
            <a:ext cx="5735876" cy="184665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t>OpenCV with TensorFlow/</a:t>
            </a:r>
            <a:r>
              <a:rPr lang="en-US" sz="2400" b="1" err="1"/>
              <a:t>Keras</a:t>
            </a:r>
            <a:endParaRPr lang="en-US" sz="2400" b="1"/>
          </a:p>
          <a:p>
            <a:pPr marL="742950" lvl="1" indent="-285750">
              <a:buFont typeface="Arial" panose="020B0604020202020204" pitchFamily="34" charset="0"/>
              <a:buChar char="•"/>
            </a:pPr>
            <a:r>
              <a:rPr lang="en-US"/>
              <a:t>Training performed with TF/</a:t>
            </a:r>
            <a:r>
              <a:rPr lang="en-US" err="1"/>
              <a:t>Keras</a:t>
            </a:r>
            <a:r>
              <a:rPr lang="en-US"/>
              <a:t>, inference with OpenCV</a:t>
            </a:r>
            <a:endParaRPr lang="en-US" sz="1600"/>
          </a:p>
          <a:p>
            <a:pPr marL="742950" lvl="1" indent="-285750">
              <a:buFont typeface="Arial" panose="020B0604020202020204" pitchFamily="34" charset="0"/>
              <a:buChar char="•"/>
            </a:pPr>
            <a:r>
              <a:rPr lang="en-US"/>
              <a:t>Requires in-depth knowledge for writing training, inference Python scripts</a:t>
            </a:r>
          </a:p>
          <a:p>
            <a:pPr marL="742950" lvl="1" indent="-285750">
              <a:buFont typeface="Arial" panose="020B0604020202020204" pitchFamily="34" charset="0"/>
              <a:buChar char="•"/>
            </a:pPr>
            <a:r>
              <a:rPr lang="en-US"/>
              <a:t>More tunable parameters for performance</a:t>
            </a:r>
          </a:p>
        </p:txBody>
      </p:sp>
      <p:sp>
        <p:nvSpPr>
          <p:cNvPr id="4" name="TextBox 3">
            <a:extLst>
              <a:ext uri="{FF2B5EF4-FFF2-40B4-BE49-F238E27FC236}">
                <a16:creationId xmlns:a16="http://schemas.microsoft.com/office/drawing/2014/main" id="{FE4957F8-7B99-47C1-A629-12381D90751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
        <p:nvSpPr>
          <p:cNvPr id="5" name="TextBox 4">
            <a:extLst>
              <a:ext uri="{FF2B5EF4-FFF2-40B4-BE49-F238E27FC236}">
                <a16:creationId xmlns:a16="http://schemas.microsoft.com/office/drawing/2014/main" id="{BBF82CB0-C153-4FEE-9C5B-96326D8A9437}"/>
              </a:ext>
            </a:extLst>
          </p:cNvPr>
          <p:cNvSpPr txBox="1"/>
          <p:nvPr/>
        </p:nvSpPr>
        <p:spPr>
          <a:xfrm>
            <a:off x="6096000" y="2011319"/>
            <a:ext cx="5735876" cy="184665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t>NVIDIA TLT &amp; </a:t>
            </a:r>
            <a:r>
              <a:rPr lang="en-US" sz="2400" b="1" err="1"/>
              <a:t>Deepstream</a:t>
            </a:r>
            <a:endParaRPr lang="en-US" sz="2400" b="1"/>
          </a:p>
          <a:p>
            <a:pPr marL="742950" lvl="1" indent="-285750">
              <a:buFont typeface="Arial" panose="020B0604020202020204" pitchFamily="34" charset="0"/>
              <a:buChar char="•"/>
            </a:pPr>
            <a:r>
              <a:rPr lang="en-US"/>
              <a:t>Model trained by Transfer Learning Training, inference with </a:t>
            </a:r>
            <a:r>
              <a:rPr lang="en-US" err="1"/>
              <a:t>Deepstream</a:t>
            </a:r>
            <a:endParaRPr lang="en-US"/>
          </a:p>
          <a:p>
            <a:pPr marL="742950" lvl="1" indent="-285750">
              <a:buFont typeface="Arial" panose="020B0604020202020204" pitchFamily="34" charset="0"/>
              <a:buChar char="•"/>
            </a:pPr>
            <a:r>
              <a:rPr lang="en-US"/>
              <a:t>Details further abstracted from user, easy to use and quick to set up. Not as customizable.</a:t>
            </a:r>
          </a:p>
          <a:p>
            <a:pPr marL="742950" lvl="1" indent="-285750">
              <a:buFont typeface="Arial" panose="020B0604020202020204" pitchFamily="34" charset="0"/>
              <a:buChar char="•"/>
            </a:pPr>
            <a:r>
              <a:rPr lang="en-US"/>
              <a:t>Jetson-specific, performance optimized</a:t>
            </a:r>
          </a:p>
        </p:txBody>
      </p:sp>
      <p:pic>
        <p:nvPicPr>
          <p:cNvPr id="1026" name="Picture 2">
            <a:extLst>
              <a:ext uri="{FF2B5EF4-FFF2-40B4-BE49-F238E27FC236}">
                <a16:creationId xmlns:a16="http://schemas.microsoft.com/office/drawing/2014/main" id="{5384C44B-80F6-414A-AB8D-E1CF9648D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188" y="3857978"/>
            <a:ext cx="51435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20D253F-2541-4058-8107-D54DB9B4A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953" y="4480632"/>
            <a:ext cx="4918217" cy="165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04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A6848-25F9-435D-B43E-20F385DDCCB1}"/>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
        <p:nvSpPr>
          <p:cNvPr id="6" name="Rectangle 5">
            <a:extLst>
              <a:ext uri="{FF2B5EF4-FFF2-40B4-BE49-F238E27FC236}">
                <a16:creationId xmlns:a16="http://schemas.microsoft.com/office/drawing/2014/main" id="{6C655425-B8C2-4409-ADE3-41ED830F3718}"/>
              </a:ext>
            </a:extLst>
          </p:cNvPr>
          <p:cNvSpPr/>
          <p:nvPr/>
        </p:nvSpPr>
        <p:spPr>
          <a:xfrm>
            <a:off x="961054" y="1882570"/>
            <a:ext cx="1912775" cy="1184988"/>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Data Preparation</a:t>
            </a:r>
          </a:p>
          <a:p>
            <a:pPr algn="ctr"/>
            <a:r>
              <a:rPr lang="en-US"/>
              <a:t>(KITTI, </a:t>
            </a:r>
            <a:r>
              <a:rPr lang="en-US" err="1"/>
              <a:t>TFRecords</a:t>
            </a:r>
            <a:r>
              <a:rPr lang="en-US"/>
              <a:t>)</a:t>
            </a:r>
          </a:p>
        </p:txBody>
      </p:sp>
      <p:sp>
        <p:nvSpPr>
          <p:cNvPr id="7" name="Rectangle 6">
            <a:extLst>
              <a:ext uri="{FF2B5EF4-FFF2-40B4-BE49-F238E27FC236}">
                <a16:creationId xmlns:a16="http://schemas.microsoft.com/office/drawing/2014/main" id="{B3276072-5F7E-41BC-BAF6-BC60F1878847}"/>
              </a:ext>
            </a:extLst>
          </p:cNvPr>
          <p:cNvSpPr/>
          <p:nvPr/>
        </p:nvSpPr>
        <p:spPr>
          <a:xfrm>
            <a:off x="961054" y="4037942"/>
            <a:ext cx="1912775" cy="11849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Pre-Trained ResNet-18 Model</a:t>
            </a:r>
          </a:p>
        </p:txBody>
      </p:sp>
      <p:sp>
        <p:nvSpPr>
          <p:cNvPr id="8" name="Rectangle 7">
            <a:extLst>
              <a:ext uri="{FF2B5EF4-FFF2-40B4-BE49-F238E27FC236}">
                <a16:creationId xmlns:a16="http://schemas.microsoft.com/office/drawing/2014/main" id="{6D12CFB8-8C29-4C50-8A65-A3840315AF11}"/>
              </a:ext>
            </a:extLst>
          </p:cNvPr>
          <p:cNvSpPr/>
          <p:nvPr/>
        </p:nvSpPr>
        <p:spPr>
          <a:xfrm>
            <a:off x="3620278" y="2983583"/>
            <a:ext cx="1247193" cy="1119673"/>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Training</a:t>
            </a:r>
          </a:p>
        </p:txBody>
      </p:sp>
      <p:cxnSp>
        <p:nvCxnSpPr>
          <p:cNvPr id="9" name="Straight Arrow Connector 8">
            <a:extLst>
              <a:ext uri="{FF2B5EF4-FFF2-40B4-BE49-F238E27FC236}">
                <a16:creationId xmlns:a16="http://schemas.microsoft.com/office/drawing/2014/main" id="{CBA41730-0149-4E09-A310-3C0BC7484EE2}"/>
              </a:ext>
            </a:extLst>
          </p:cNvPr>
          <p:cNvCxnSpPr>
            <a:cxnSpLocks/>
            <a:stCxn id="6" idx="3"/>
            <a:endCxn id="8" idx="1"/>
          </p:cNvCxnSpPr>
          <p:nvPr/>
        </p:nvCxnSpPr>
        <p:spPr>
          <a:xfrm>
            <a:off x="2873829" y="2475064"/>
            <a:ext cx="746449" cy="106835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9E54D7F-C987-48D3-BA0D-5D93AFD960A9}"/>
              </a:ext>
            </a:extLst>
          </p:cNvPr>
          <p:cNvCxnSpPr>
            <a:cxnSpLocks/>
            <a:stCxn id="7" idx="3"/>
            <a:endCxn id="8" idx="1"/>
          </p:cNvCxnSpPr>
          <p:nvPr/>
        </p:nvCxnSpPr>
        <p:spPr>
          <a:xfrm flipV="1">
            <a:off x="2873829" y="3543420"/>
            <a:ext cx="746449" cy="108701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C453009-71DE-47AE-8298-FB65C0D3E841}"/>
              </a:ext>
            </a:extLst>
          </p:cNvPr>
          <p:cNvSpPr/>
          <p:nvPr/>
        </p:nvSpPr>
        <p:spPr>
          <a:xfrm>
            <a:off x="5248470" y="2983582"/>
            <a:ext cx="1247193" cy="1119673"/>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Pruning</a:t>
            </a:r>
          </a:p>
        </p:txBody>
      </p:sp>
      <p:sp>
        <p:nvSpPr>
          <p:cNvPr id="12" name="Rectangle 11">
            <a:extLst>
              <a:ext uri="{FF2B5EF4-FFF2-40B4-BE49-F238E27FC236}">
                <a16:creationId xmlns:a16="http://schemas.microsoft.com/office/drawing/2014/main" id="{8AEAAB72-228C-4201-9A0C-B50BA4A1EE77}"/>
              </a:ext>
            </a:extLst>
          </p:cNvPr>
          <p:cNvSpPr/>
          <p:nvPr/>
        </p:nvSpPr>
        <p:spPr>
          <a:xfrm>
            <a:off x="6876662" y="2983582"/>
            <a:ext cx="1247193" cy="1119673"/>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Re-Training</a:t>
            </a:r>
          </a:p>
        </p:txBody>
      </p:sp>
      <p:cxnSp>
        <p:nvCxnSpPr>
          <p:cNvPr id="13" name="Straight Arrow Connector 12">
            <a:extLst>
              <a:ext uri="{FF2B5EF4-FFF2-40B4-BE49-F238E27FC236}">
                <a16:creationId xmlns:a16="http://schemas.microsoft.com/office/drawing/2014/main" id="{EB49DEEE-3B2A-405B-B016-C049001AFE3F}"/>
              </a:ext>
            </a:extLst>
          </p:cNvPr>
          <p:cNvCxnSpPr>
            <a:stCxn id="8" idx="3"/>
            <a:endCxn id="11" idx="1"/>
          </p:cNvCxnSpPr>
          <p:nvPr/>
        </p:nvCxnSpPr>
        <p:spPr>
          <a:xfrm flipV="1">
            <a:off x="4867471" y="3543419"/>
            <a:ext cx="380999" cy="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22F1BF3-83F4-4BB3-942F-A25191BED653}"/>
              </a:ext>
            </a:extLst>
          </p:cNvPr>
          <p:cNvCxnSpPr>
            <a:stCxn id="11" idx="3"/>
            <a:endCxn id="12" idx="1"/>
          </p:cNvCxnSpPr>
          <p:nvPr/>
        </p:nvCxnSpPr>
        <p:spPr>
          <a:xfrm>
            <a:off x="6495663" y="3543419"/>
            <a:ext cx="380999"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3544607-D126-4633-9487-A21AF2666A6E}"/>
              </a:ext>
            </a:extLst>
          </p:cNvPr>
          <p:cNvCxnSpPr>
            <a:stCxn id="12" idx="3"/>
          </p:cNvCxnSpPr>
          <p:nvPr/>
        </p:nvCxnSpPr>
        <p:spPr>
          <a:xfrm flipV="1">
            <a:off x="8123855" y="3543418"/>
            <a:ext cx="600270" cy="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3A23A243-F5EB-4D96-BD16-F3A75E7DE0EA}"/>
              </a:ext>
            </a:extLst>
          </p:cNvPr>
          <p:cNvSpPr/>
          <p:nvPr/>
        </p:nvSpPr>
        <p:spPr>
          <a:xfrm>
            <a:off x="8724125" y="2668674"/>
            <a:ext cx="2167810" cy="1749488"/>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Mask Detection Model</a:t>
            </a:r>
          </a:p>
        </p:txBody>
      </p:sp>
      <p:sp>
        <p:nvSpPr>
          <p:cNvPr id="17" name="Title 8">
            <a:extLst>
              <a:ext uri="{FF2B5EF4-FFF2-40B4-BE49-F238E27FC236}">
                <a16:creationId xmlns:a16="http://schemas.microsoft.com/office/drawing/2014/main" id="{FFF7BC44-4780-42D1-AC25-ADBF25FCC70B}"/>
              </a:ext>
            </a:extLst>
          </p:cNvPr>
          <p:cNvSpPr>
            <a:spLocks noGrp="1"/>
          </p:cNvSpPr>
          <p:nvPr>
            <p:ph type="title"/>
          </p:nvPr>
        </p:nvSpPr>
        <p:spPr>
          <a:xfrm>
            <a:off x="360125" y="153375"/>
            <a:ext cx="5045593" cy="1857944"/>
          </a:xfrm>
        </p:spPr>
        <p:txBody>
          <a:bodyPr anchor="ctr">
            <a:normAutofit/>
          </a:bodyPr>
          <a:lstStyle/>
          <a:p>
            <a:pPr algn="ctr"/>
            <a:r>
              <a:rPr lang="en-US"/>
              <a:t>Face &amp; Mask Detection: Training</a:t>
            </a:r>
            <a:endParaRPr lang="en-US">
              <a:solidFill>
                <a:srgbClr val="5DAAB0"/>
              </a:solidFill>
            </a:endParaRPr>
          </a:p>
        </p:txBody>
      </p:sp>
    </p:spTree>
    <p:extLst>
      <p:ext uri="{BB962C8B-B14F-4D97-AF65-F5344CB8AC3E}">
        <p14:creationId xmlns:p14="http://schemas.microsoft.com/office/powerpoint/2010/main" val="2248436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229AF9-DE34-4AC1-A58D-A9695C774D4F}"/>
              </a:ext>
            </a:extLst>
          </p:cNvPr>
          <p:cNvSpPr/>
          <p:nvPr/>
        </p:nvSpPr>
        <p:spPr>
          <a:xfrm>
            <a:off x="1017037" y="2332649"/>
            <a:ext cx="1950097" cy="1250302"/>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Generate, Connect </a:t>
            </a:r>
            <a:r>
              <a:rPr lang="en-US" err="1"/>
              <a:t>GStreamer</a:t>
            </a:r>
            <a:r>
              <a:rPr lang="en-US"/>
              <a:t> Pipeline</a:t>
            </a:r>
          </a:p>
        </p:txBody>
      </p:sp>
      <p:sp>
        <p:nvSpPr>
          <p:cNvPr id="7" name="Rectangle 6">
            <a:extLst>
              <a:ext uri="{FF2B5EF4-FFF2-40B4-BE49-F238E27FC236}">
                <a16:creationId xmlns:a16="http://schemas.microsoft.com/office/drawing/2014/main" id="{19DD06C6-FE70-4FE3-8B8D-B9020AE5E69A}"/>
              </a:ext>
            </a:extLst>
          </p:cNvPr>
          <p:cNvSpPr/>
          <p:nvPr/>
        </p:nvSpPr>
        <p:spPr>
          <a:xfrm>
            <a:off x="3716694" y="2332649"/>
            <a:ext cx="1950097" cy="1250302"/>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Wait For MCU Start Condition</a:t>
            </a:r>
          </a:p>
        </p:txBody>
      </p:sp>
      <p:sp>
        <p:nvSpPr>
          <p:cNvPr id="8" name="Rectangle 7">
            <a:extLst>
              <a:ext uri="{FF2B5EF4-FFF2-40B4-BE49-F238E27FC236}">
                <a16:creationId xmlns:a16="http://schemas.microsoft.com/office/drawing/2014/main" id="{A504F62C-B53E-4D73-96A4-338EF76B9180}"/>
              </a:ext>
            </a:extLst>
          </p:cNvPr>
          <p:cNvSpPr/>
          <p:nvPr/>
        </p:nvSpPr>
        <p:spPr>
          <a:xfrm>
            <a:off x="6416351" y="2332649"/>
            <a:ext cx="1950097" cy="1250302"/>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Run Pipeline, Inference</a:t>
            </a:r>
          </a:p>
        </p:txBody>
      </p:sp>
      <p:sp>
        <p:nvSpPr>
          <p:cNvPr id="9" name="Rectangle 8">
            <a:extLst>
              <a:ext uri="{FF2B5EF4-FFF2-40B4-BE49-F238E27FC236}">
                <a16:creationId xmlns:a16="http://schemas.microsoft.com/office/drawing/2014/main" id="{868E5C00-DE8C-47A2-99A0-C0CF0D995F1A}"/>
              </a:ext>
            </a:extLst>
          </p:cNvPr>
          <p:cNvSpPr/>
          <p:nvPr/>
        </p:nvSpPr>
        <p:spPr>
          <a:xfrm>
            <a:off x="8892074" y="1082347"/>
            <a:ext cx="1950097" cy="1250302"/>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Log Result in Statistics</a:t>
            </a:r>
          </a:p>
        </p:txBody>
      </p:sp>
      <p:sp>
        <p:nvSpPr>
          <p:cNvPr id="10" name="Rectangle 9">
            <a:extLst>
              <a:ext uri="{FF2B5EF4-FFF2-40B4-BE49-F238E27FC236}">
                <a16:creationId xmlns:a16="http://schemas.microsoft.com/office/drawing/2014/main" id="{FD21F939-7099-4257-948B-34883AC831B6}"/>
              </a:ext>
            </a:extLst>
          </p:cNvPr>
          <p:cNvSpPr/>
          <p:nvPr/>
        </p:nvSpPr>
        <p:spPr>
          <a:xfrm>
            <a:off x="8892073" y="3582951"/>
            <a:ext cx="1950097" cy="1250302"/>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Inform MCU of No-Masker</a:t>
            </a:r>
          </a:p>
        </p:txBody>
      </p:sp>
      <p:cxnSp>
        <p:nvCxnSpPr>
          <p:cNvPr id="11" name="Straight Arrow Connector 10">
            <a:extLst>
              <a:ext uri="{FF2B5EF4-FFF2-40B4-BE49-F238E27FC236}">
                <a16:creationId xmlns:a16="http://schemas.microsoft.com/office/drawing/2014/main" id="{3B2F04A9-545E-45DB-84CE-4724FE2AFCE5}"/>
              </a:ext>
            </a:extLst>
          </p:cNvPr>
          <p:cNvCxnSpPr>
            <a:stCxn id="6" idx="3"/>
            <a:endCxn id="7" idx="1"/>
          </p:cNvCxnSpPr>
          <p:nvPr/>
        </p:nvCxnSpPr>
        <p:spPr>
          <a:xfrm>
            <a:off x="2967134" y="2957800"/>
            <a:ext cx="749560"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Arrow: Curved Left 11">
            <a:extLst>
              <a:ext uri="{FF2B5EF4-FFF2-40B4-BE49-F238E27FC236}">
                <a16:creationId xmlns:a16="http://schemas.microsoft.com/office/drawing/2014/main" id="{846FD0EC-0C36-4811-8560-78D400079166}"/>
              </a:ext>
            </a:extLst>
          </p:cNvPr>
          <p:cNvSpPr/>
          <p:nvPr/>
        </p:nvSpPr>
        <p:spPr>
          <a:xfrm rot="16200000">
            <a:off x="4467991" y="1734970"/>
            <a:ext cx="447502" cy="747855"/>
          </a:xfrm>
          <a:prstGeom prst="curved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a:extLst>
              <a:ext uri="{FF2B5EF4-FFF2-40B4-BE49-F238E27FC236}">
                <a16:creationId xmlns:a16="http://schemas.microsoft.com/office/drawing/2014/main" id="{D36D9A04-6E5B-4CE9-82D0-74523FD1992A}"/>
              </a:ext>
            </a:extLst>
          </p:cNvPr>
          <p:cNvCxnSpPr>
            <a:stCxn id="7" idx="3"/>
            <a:endCxn id="8" idx="1"/>
          </p:cNvCxnSpPr>
          <p:nvPr/>
        </p:nvCxnSpPr>
        <p:spPr>
          <a:xfrm>
            <a:off x="5666791" y="2957800"/>
            <a:ext cx="749560"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E8068E7-E9BE-4EFE-97B8-D6FA4AC6CC63}"/>
              </a:ext>
            </a:extLst>
          </p:cNvPr>
          <p:cNvCxnSpPr>
            <a:stCxn id="8" idx="3"/>
            <a:endCxn id="9" idx="1"/>
          </p:cNvCxnSpPr>
          <p:nvPr/>
        </p:nvCxnSpPr>
        <p:spPr>
          <a:xfrm flipV="1">
            <a:off x="8366448" y="1707498"/>
            <a:ext cx="525626" cy="125030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84C1E7B-7104-4E15-8FF0-3F18BC42EB5E}"/>
              </a:ext>
            </a:extLst>
          </p:cNvPr>
          <p:cNvCxnSpPr>
            <a:stCxn id="8" idx="3"/>
            <a:endCxn id="10" idx="1"/>
          </p:cNvCxnSpPr>
          <p:nvPr/>
        </p:nvCxnSpPr>
        <p:spPr>
          <a:xfrm>
            <a:off x="8366448" y="2957800"/>
            <a:ext cx="525625" cy="125030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9CB8CE49-4F66-4F00-8FF8-6A7B01BD1995}"/>
              </a:ext>
            </a:extLst>
          </p:cNvPr>
          <p:cNvCxnSpPr>
            <a:stCxn id="9" idx="3"/>
            <a:endCxn id="7" idx="2"/>
          </p:cNvCxnSpPr>
          <p:nvPr/>
        </p:nvCxnSpPr>
        <p:spPr>
          <a:xfrm flipH="1">
            <a:off x="4691743" y="1707498"/>
            <a:ext cx="6150428" cy="1875453"/>
          </a:xfrm>
          <a:prstGeom prst="bentConnector4">
            <a:avLst>
              <a:gd name="adj1" fmla="val -3717"/>
              <a:gd name="adj2" fmla="val 188308"/>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66D91B-FF90-473D-B45F-1391043646B0}"/>
              </a:ext>
            </a:extLst>
          </p:cNvPr>
          <p:cNvCxnSpPr>
            <a:stCxn id="10" idx="2"/>
          </p:cNvCxnSpPr>
          <p:nvPr/>
        </p:nvCxnSpPr>
        <p:spPr>
          <a:xfrm>
            <a:off x="9867122" y="4833253"/>
            <a:ext cx="0" cy="41521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Cloud 17">
            <a:extLst>
              <a:ext uri="{FF2B5EF4-FFF2-40B4-BE49-F238E27FC236}">
                <a16:creationId xmlns:a16="http://schemas.microsoft.com/office/drawing/2014/main" id="{23C3DF06-D4EE-42AD-967E-7F46AB0FEE82}"/>
              </a:ext>
            </a:extLst>
          </p:cNvPr>
          <p:cNvSpPr/>
          <p:nvPr/>
        </p:nvSpPr>
        <p:spPr>
          <a:xfrm>
            <a:off x="908180" y="4208102"/>
            <a:ext cx="2167810" cy="1749488"/>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Mask Detection Model</a:t>
            </a:r>
          </a:p>
        </p:txBody>
      </p:sp>
      <p:cxnSp>
        <p:nvCxnSpPr>
          <p:cNvPr id="20" name="Straight Arrow Connector 19">
            <a:extLst>
              <a:ext uri="{FF2B5EF4-FFF2-40B4-BE49-F238E27FC236}">
                <a16:creationId xmlns:a16="http://schemas.microsoft.com/office/drawing/2014/main" id="{63AA7543-0E68-47DE-BCED-DD193A444F26}"/>
              </a:ext>
            </a:extLst>
          </p:cNvPr>
          <p:cNvCxnSpPr>
            <a:stCxn id="18" idx="3"/>
            <a:endCxn id="6" idx="2"/>
          </p:cNvCxnSpPr>
          <p:nvPr/>
        </p:nvCxnSpPr>
        <p:spPr>
          <a:xfrm flipV="1">
            <a:off x="1992085" y="3582951"/>
            <a:ext cx="1" cy="72518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A779FD5-7BD5-490E-993A-3F930A10513A}"/>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
        <p:nvSpPr>
          <p:cNvPr id="23" name="Title 8">
            <a:extLst>
              <a:ext uri="{FF2B5EF4-FFF2-40B4-BE49-F238E27FC236}">
                <a16:creationId xmlns:a16="http://schemas.microsoft.com/office/drawing/2014/main" id="{6EA18C7A-4C81-41B9-9D52-681498EAC25F}"/>
              </a:ext>
            </a:extLst>
          </p:cNvPr>
          <p:cNvSpPr>
            <a:spLocks noGrp="1"/>
          </p:cNvSpPr>
          <p:nvPr>
            <p:ph type="title"/>
          </p:nvPr>
        </p:nvSpPr>
        <p:spPr>
          <a:xfrm>
            <a:off x="360125" y="153375"/>
            <a:ext cx="5045593" cy="1857944"/>
          </a:xfrm>
        </p:spPr>
        <p:txBody>
          <a:bodyPr anchor="ctr">
            <a:normAutofit/>
          </a:bodyPr>
          <a:lstStyle/>
          <a:p>
            <a:pPr algn="ctr"/>
            <a:r>
              <a:rPr lang="en-US"/>
              <a:t>Face &amp; Mask Detection: Deploy</a:t>
            </a:r>
            <a:endParaRPr lang="en-US">
              <a:solidFill>
                <a:srgbClr val="5DAAB0"/>
              </a:solidFill>
            </a:endParaRPr>
          </a:p>
        </p:txBody>
      </p:sp>
      <p:pic>
        <p:nvPicPr>
          <p:cNvPr id="25" name="Graphic 24" descr="Question mark">
            <a:extLst>
              <a:ext uri="{FF2B5EF4-FFF2-40B4-BE49-F238E27FC236}">
                <a16:creationId xmlns:a16="http://schemas.microsoft.com/office/drawing/2014/main" id="{2F326545-2072-4D86-8490-77E54AAD45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66447" y="3264955"/>
            <a:ext cx="525602" cy="525602"/>
          </a:xfrm>
          <a:prstGeom prst="rect">
            <a:avLst/>
          </a:prstGeom>
        </p:spPr>
      </p:pic>
    </p:spTree>
    <p:extLst>
      <p:ext uri="{BB962C8B-B14F-4D97-AF65-F5344CB8AC3E}">
        <p14:creationId xmlns:p14="http://schemas.microsoft.com/office/powerpoint/2010/main" val="3020930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DB85B88D-322C-475C-A99E-7D6A29E4F9A2}"/>
              </a:ext>
            </a:extLst>
          </p:cNvPr>
          <p:cNvSpPr txBox="1">
            <a:spLocks/>
          </p:cNvSpPr>
          <p:nvPr/>
        </p:nvSpPr>
        <p:spPr>
          <a:xfrm>
            <a:off x="360125" y="153375"/>
            <a:ext cx="5484494"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Face &amp; Mask Detection: Algorithm</a:t>
            </a:r>
            <a:endParaRPr lang="en-US">
              <a:solidFill>
                <a:srgbClr val="5DAAB0"/>
              </a:solidFill>
            </a:endParaRPr>
          </a:p>
        </p:txBody>
      </p:sp>
      <p:sp>
        <p:nvSpPr>
          <p:cNvPr id="9" name="TextBox 8">
            <a:extLst>
              <a:ext uri="{FF2B5EF4-FFF2-40B4-BE49-F238E27FC236}">
                <a16:creationId xmlns:a16="http://schemas.microsoft.com/office/drawing/2014/main" id="{9CB1A68E-25A6-4B4C-93F0-3D6B7377A01F}"/>
              </a:ext>
            </a:extLst>
          </p:cNvPr>
          <p:cNvSpPr txBox="1"/>
          <p:nvPr/>
        </p:nvSpPr>
        <p:spPr>
          <a:xfrm>
            <a:off x="360124" y="2011319"/>
            <a:ext cx="5045593" cy="3600986"/>
          </a:xfrm>
          <a:prstGeom prst="rect">
            <a:avLst/>
          </a:prstGeom>
          <a:noFill/>
        </p:spPr>
        <p:txBody>
          <a:bodyPr wrap="square" rtlCol="0">
            <a:spAutoFit/>
          </a:bodyPr>
          <a:lstStyle/>
          <a:p>
            <a:pPr marL="285750" indent="-285750">
              <a:buFont typeface="Arial" panose="020B0604020202020204" pitchFamily="34" charset="0"/>
              <a:buChar char="•"/>
            </a:pPr>
            <a:r>
              <a:rPr lang="en-US" sz="2400" b="1"/>
              <a:t>Requirements</a:t>
            </a:r>
          </a:p>
          <a:p>
            <a:pPr marL="742950" lvl="1" indent="-285750">
              <a:buFont typeface="Arial" panose="020B0604020202020204" pitchFamily="34" charset="0"/>
              <a:buChar char="•"/>
            </a:pPr>
            <a:r>
              <a:rPr lang="en-US" sz="2000"/>
              <a:t>Datasets for faces with masks and without masks</a:t>
            </a:r>
          </a:p>
          <a:p>
            <a:pPr marL="742950" lvl="1" indent="-285750">
              <a:buFont typeface="Arial" panose="020B0604020202020204" pitchFamily="34" charset="0"/>
              <a:buChar char="•"/>
            </a:pPr>
            <a:r>
              <a:rPr lang="en-US" sz="2000"/>
              <a:t>Image input resolution: 960x544</a:t>
            </a:r>
            <a:endParaRPr lang="en-US" sz="2400" b="1"/>
          </a:p>
          <a:p>
            <a:pPr marL="285750" indent="-285750">
              <a:buFont typeface="Arial" panose="020B0604020202020204" pitchFamily="34" charset="0"/>
              <a:buChar char="•"/>
            </a:pPr>
            <a:r>
              <a:rPr lang="en-US" sz="2400" b="1"/>
              <a:t>Network Architecture</a:t>
            </a:r>
          </a:p>
          <a:p>
            <a:pPr marL="742950" lvl="1" indent="-285750">
              <a:buFont typeface="Arial" panose="020B0604020202020204" pitchFamily="34" charset="0"/>
              <a:buChar char="•"/>
            </a:pPr>
            <a:r>
              <a:rPr lang="vi-VN" sz="2000" b="0" i="0">
                <a:solidFill>
                  <a:srgbClr val="050505"/>
                </a:solidFill>
                <a:effectLst/>
                <a:latin typeface="Open Sans"/>
              </a:rPr>
              <a:t>NVIDIA DetectNet_v2</a:t>
            </a:r>
            <a:r>
              <a:rPr lang="en-US" sz="2000" b="0" i="0">
                <a:solidFill>
                  <a:srgbClr val="050505"/>
                </a:solidFill>
                <a:effectLst/>
                <a:latin typeface="Open Sans"/>
              </a:rPr>
              <a:t> head</a:t>
            </a:r>
            <a:endParaRPr lang="vi-VN" sz="2000" b="0" i="0">
              <a:solidFill>
                <a:srgbClr val="050505"/>
              </a:solidFill>
              <a:effectLst/>
              <a:latin typeface="Open Sans"/>
            </a:endParaRPr>
          </a:p>
          <a:p>
            <a:pPr marL="742950" lvl="1" indent="-285750">
              <a:buFont typeface="Arial" panose="020B0604020202020204" pitchFamily="34" charset="0"/>
              <a:buChar char="•"/>
            </a:pPr>
            <a:r>
              <a:rPr lang="en-US" sz="2000"/>
              <a:t>ResNet18 backbone</a:t>
            </a:r>
          </a:p>
          <a:p>
            <a:pPr marL="342900" indent="-342900">
              <a:buFont typeface="Arial" panose="020B0604020202020204" pitchFamily="34" charset="0"/>
              <a:buChar char="•"/>
            </a:pPr>
            <a:r>
              <a:rPr lang="en-US" sz="2400" b="1"/>
              <a:t>Result:</a:t>
            </a:r>
          </a:p>
          <a:p>
            <a:pPr marL="800100" lvl="1" indent="-342900">
              <a:buFont typeface="Arial" panose="020B0604020202020204" pitchFamily="34" charset="0"/>
              <a:buChar char="•"/>
            </a:pPr>
            <a:r>
              <a:rPr lang="en-US" sz="2000"/>
              <a:t>High accuracy on face without mask</a:t>
            </a:r>
          </a:p>
          <a:p>
            <a:pPr marL="1200150" lvl="2" indent="-285750">
              <a:buFont typeface="Arial" panose="020B0604020202020204" pitchFamily="34" charset="0"/>
              <a:buChar char="•"/>
            </a:pPr>
            <a:r>
              <a:rPr lang="en-US"/>
              <a:t>Training accuracy evaluations is up to 84%</a:t>
            </a:r>
            <a:endParaRPr lang="en-US" sz="2000"/>
          </a:p>
        </p:txBody>
      </p:sp>
      <p:pic>
        <p:nvPicPr>
          <p:cNvPr id="11" name="Picture 10">
            <a:extLst>
              <a:ext uri="{FF2B5EF4-FFF2-40B4-BE49-F238E27FC236}">
                <a16:creationId xmlns:a16="http://schemas.microsoft.com/office/drawing/2014/main" id="{DC303CD3-0D87-4F5A-B6A2-7B08F281AA11}"/>
              </a:ext>
            </a:extLst>
          </p:cNvPr>
          <p:cNvPicPr>
            <a:picLocks noChangeAspect="1"/>
          </p:cNvPicPr>
          <p:nvPr/>
        </p:nvPicPr>
        <p:blipFill>
          <a:blip r:embed="rId2"/>
          <a:stretch>
            <a:fillRect/>
          </a:stretch>
        </p:blipFill>
        <p:spPr>
          <a:xfrm>
            <a:off x="6096000" y="507200"/>
            <a:ext cx="1288195" cy="1150294"/>
          </a:xfrm>
          <a:prstGeom prst="rect">
            <a:avLst/>
          </a:prstGeom>
        </p:spPr>
      </p:pic>
      <p:pic>
        <p:nvPicPr>
          <p:cNvPr id="3" name="Picture 2">
            <a:extLst>
              <a:ext uri="{FF2B5EF4-FFF2-40B4-BE49-F238E27FC236}">
                <a16:creationId xmlns:a16="http://schemas.microsoft.com/office/drawing/2014/main" id="{4E0E6EA1-71EC-4231-961F-1E15779C212E}"/>
              </a:ext>
            </a:extLst>
          </p:cNvPr>
          <p:cNvPicPr>
            <a:picLocks noChangeAspect="1"/>
          </p:cNvPicPr>
          <p:nvPr/>
        </p:nvPicPr>
        <p:blipFill>
          <a:blip r:embed="rId3"/>
          <a:stretch>
            <a:fillRect/>
          </a:stretch>
        </p:blipFill>
        <p:spPr>
          <a:xfrm>
            <a:off x="5405717" y="1834407"/>
            <a:ext cx="6918863" cy="3954811"/>
          </a:xfrm>
          <a:prstGeom prst="rect">
            <a:avLst/>
          </a:prstGeom>
        </p:spPr>
      </p:pic>
      <p:sp>
        <p:nvSpPr>
          <p:cNvPr id="2" name="TextBox 1">
            <a:extLst>
              <a:ext uri="{FF2B5EF4-FFF2-40B4-BE49-F238E27FC236}">
                <a16:creationId xmlns:a16="http://schemas.microsoft.com/office/drawing/2014/main" id="{D9D8E091-99CC-4E11-8FE2-118692141F4C}"/>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2623085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19BD72-79EE-4AC6-BD39-D7B03500561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pic>
        <p:nvPicPr>
          <p:cNvPr id="17" name="Picture 16">
            <a:extLst>
              <a:ext uri="{FF2B5EF4-FFF2-40B4-BE49-F238E27FC236}">
                <a16:creationId xmlns:a16="http://schemas.microsoft.com/office/drawing/2014/main" id="{298B4095-2927-4FCE-8305-8A3B181F36C8}"/>
              </a:ext>
            </a:extLst>
          </p:cNvPr>
          <p:cNvPicPr>
            <a:picLocks noChangeAspect="1"/>
          </p:cNvPicPr>
          <p:nvPr/>
        </p:nvPicPr>
        <p:blipFill>
          <a:blip r:embed="rId2"/>
          <a:stretch>
            <a:fillRect/>
          </a:stretch>
        </p:blipFill>
        <p:spPr>
          <a:xfrm>
            <a:off x="2667000" y="-2410"/>
            <a:ext cx="6858000" cy="6858000"/>
          </a:xfrm>
          <a:prstGeom prst="rect">
            <a:avLst/>
          </a:prstGeom>
        </p:spPr>
      </p:pic>
    </p:spTree>
    <p:extLst>
      <p:ext uri="{BB962C8B-B14F-4D97-AF65-F5344CB8AC3E}">
        <p14:creationId xmlns:p14="http://schemas.microsoft.com/office/powerpoint/2010/main" val="1582117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dressed&#10;&#10;Description automatically generated">
            <a:extLst>
              <a:ext uri="{FF2B5EF4-FFF2-40B4-BE49-F238E27FC236}">
                <a16:creationId xmlns:a16="http://schemas.microsoft.com/office/drawing/2014/main" id="{3B720A9F-7419-4C29-A86C-35AC86DB54A2}"/>
              </a:ext>
            </a:extLst>
          </p:cNvPr>
          <p:cNvPicPr>
            <a:picLocks noChangeAspect="1"/>
          </p:cNvPicPr>
          <p:nvPr/>
        </p:nvPicPr>
        <p:blipFill>
          <a:blip r:embed="rId2"/>
          <a:stretch>
            <a:fillRect/>
          </a:stretch>
        </p:blipFill>
        <p:spPr>
          <a:xfrm>
            <a:off x="2667000" y="0"/>
            <a:ext cx="6858000" cy="6858000"/>
          </a:xfrm>
          <a:prstGeom prst="rect">
            <a:avLst/>
          </a:prstGeom>
        </p:spPr>
      </p:pic>
      <p:sp>
        <p:nvSpPr>
          <p:cNvPr id="8" name="TextBox 7">
            <a:extLst>
              <a:ext uri="{FF2B5EF4-FFF2-40B4-BE49-F238E27FC236}">
                <a16:creationId xmlns:a16="http://schemas.microsoft.com/office/drawing/2014/main" id="{6B703B26-434C-4CE9-A5DB-EE48F9C3065B}"/>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418049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a:xfrm>
            <a:off x="239697" y="4867539"/>
            <a:ext cx="3444536" cy="1025525"/>
          </a:xfrm>
        </p:spPr>
        <p:txBody>
          <a:bodyPr/>
          <a:lstStyle/>
          <a:p>
            <a:r>
              <a:rPr lang="en-US"/>
              <a:t>Motivation</a:t>
            </a:r>
          </a:p>
        </p:txBody>
      </p:sp>
      <p:pic>
        <p:nvPicPr>
          <p:cNvPr id="6" name="Picture 5">
            <a:extLst>
              <a:ext uri="{FF2B5EF4-FFF2-40B4-BE49-F238E27FC236}">
                <a16:creationId xmlns:a16="http://schemas.microsoft.com/office/drawing/2014/main" id="{72745727-1109-416E-A336-2AE954FA642D}"/>
              </a:ext>
            </a:extLst>
          </p:cNvPr>
          <p:cNvPicPr>
            <a:picLocks noChangeAspect="1"/>
          </p:cNvPicPr>
          <p:nvPr/>
        </p:nvPicPr>
        <p:blipFill>
          <a:blip r:embed="rId3"/>
          <a:stretch>
            <a:fillRect/>
          </a:stretch>
        </p:blipFill>
        <p:spPr>
          <a:xfrm>
            <a:off x="3386892" y="2474799"/>
            <a:ext cx="8713857" cy="3721815"/>
          </a:xfrm>
          <a:prstGeom prst="rect">
            <a:avLst/>
          </a:prstGeom>
        </p:spPr>
      </p:pic>
      <p:sp>
        <p:nvSpPr>
          <p:cNvPr id="3" name="TextBox 2">
            <a:extLst>
              <a:ext uri="{FF2B5EF4-FFF2-40B4-BE49-F238E27FC236}">
                <a16:creationId xmlns:a16="http://schemas.microsoft.com/office/drawing/2014/main" id="{66B09048-2675-40FD-941C-9A8DB85FDE01}"/>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Tree>
    <p:extLst>
      <p:ext uri="{BB962C8B-B14F-4D97-AF65-F5344CB8AC3E}">
        <p14:creationId xmlns:p14="http://schemas.microsoft.com/office/powerpoint/2010/main" val="3300569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F3621F7E-911F-45B1-AB65-AD0E59680DC0}"/>
              </a:ext>
            </a:extLst>
          </p:cNvPr>
          <p:cNvSpPr txBox="1">
            <a:spLocks/>
          </p:cNvSpPr>
          <p:nvPr/>
        </p:nvSpPr>
        <p:spPr>
          <a:xfrm>
            <a:off x="360125" y="1533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LAMP Stack</a:t>
            </a:r>
            <a:endParaRPr lang="en-US">
              <a:solidFill>
                <a:srgbClr val="5DAAB0"/>
              </a:solidFill>
            </a:endParaRPr>
          </a:p>
        </p:txBody>
      </p:sp>
      <p:sp>
        <p:nvSpPr>
          <p:cNvPr id="6" name="TextBox 5">
            <a:extLst>
              <a:ext uri="{FF2B5EF4-FFF2-40B4-BE49-F238E27FC236}">
                <a16:creationId xmlns:a16="http://schemas.microsoft.com/office/drawing/2014/main" id="{117FA38A-4E5B-44AD-AF0B-9DA0D6C6D504}"/>
              </a:ext>
            </a:extLst>
          </p:cNvPr>
          <p:cNvSpPr txBox="1"/>
          <p:nvPr/>
        </p:nvSpPr>
        <p:spPr>
          <a:xfrm>
            <a:off x="668044" y="2092379"/>
            <a:ext cx="5563074" cy="3046988"/>
          </a:xfrm>
          <a:prstGeom prst="rect">
            <a:avLst/>
          </a:prstGeom>
          <a:noFill/>
        </p:spPr>
        <p:txBody>
          <a:bodyPr wrap="square" lIns="91440" tIns="45720" rIns="91440" bIns="45720" anchor="t">
            <a:spAutoFit/>
          </a:bodyPr>
          <a:lstStyle/>
          <a:p>
            <a:r>
              <a:rPr lang="en-US" sz="2400" b="1"/>
              <a:t>Flexibility</a:t>
            </a:r>
          </a:p>
          <a:p>
            <a:pPr marL="285750" indent="-285750">
              <a:buFont typeface="Arial" panose="020B0604020202020204" pitchFamily="34" charset="0"/>
              <a:buChar char="•"/>
            </a:pPr>
            <a:r>
              <a:rPr lang="en-US" sz="2000"/>
              <a:t>Offers flexibility to build and deploy the applications as desired</a:t>
            </a:r>
            <a:endParaRPr lang="en-US" sz="2000">
              <a:cs typeface="Arial"/>
            </a:endParaRPr>
          </a:p>
          <a:p>
            <a:r>
              <a:rPr lang="en-US" sz="2400" b="1"/>
              <a:t>Customization</a:t>
            </a:r>
          </a:p>
          <a:p>
            <a:pPr marL="285750" indent="-285750">
              <a:buFont typeface="Arial" panose="020B0604020202020204" pitchFamily="34" charset="0"/>
              <a:buChar char="•"/>
            </a:pPr>
            <a:r>
              <a:rPr lang="en-US" sz="2000"/>
              <a:t>Components are open-source that provides huge range of modules and functionalities</a:t>
            </a:r>
          </a:p>
          <a:p>
            <a:r>
              <a:rPr lang="en-US" sz="2400" b="1"/>
              <a:t>Community Support</a:t>
            </a:r>
          </a:p>
          <a:p>
            <a:pPr marL="285750" indent="-285750">
              <a:buFont typeface="Arial" panose="020B0604020202020204" pitchFamily="34" charset="0"/>
              <a:buChar char="•"/>
            </a:pPr>
            <a:r>
              <a:rPr lang="en-US" sz="2000"/>
              <a:t>Huge community from Internet </a:t>
            </a:r>
          </a:p>
          <a:p>
            <a:pPr marL="285750" indent="-285750">
              <a:buFont typeface="Arial" panose="020B0604020202020204" pitchFamily="34" charset="0"/>
              <a:buChar char="•"/>
            </a:pPr>
            <a:r>
              <a:rPr lang="en-US" sz="2000">
                <a:cs typeface="Arial"/>
              </a:rPr>
              <a:t>Easy to learn</a:t>
            </a:r>
          </a:p>
        </p:txBody>
      </p:sp>
      <p:pic>
        <p:nvPicPr>
          <p:cNvPr id="7" name="Picture Placeholder 13" descr="Icon&#10;&#10;Description automatically generated">
            <a:extLst>
              <a:ext uri="{FF2B5EF4-FFF2-40B4-BE49-F238E27FC236}">
                <a16:creationId xmlns:a16="http://schemas.microsoft.com/office/drawing/2014/main" id="{F3B3D75C-6234-498E-8337-614E426D9AA0}"/>
              </a:ext>
            </a:extLst>
          </p:cNvPr>
          <p:cNvPicPr>
            <a:picLocks noChangeAspect="1"/>
          </p:cNvPicPr>
          <p:nvPr/>
        </p:nvPicPr>
        <p:blipFill>
          <a:blip r:embed="rId2">
            <a:extLst>
              <a:ext uri="{837473B0-CC2E-450A-ABE3-18F120FF3D39}">
                <a1611:picAttrSrcUrl xmlns:a1611="http://schemas.microsoft.com/office/drawing/2016/11/main" r:id="rId3"/>
              </a:ext>
            </a:extLst>
          </a:blip>
          <a:srcRect l="99" r="99"/>
          <a:stretch>
            <a:fillRect/>
          </a:stretch>
        </p:blipFill>
        <p:spPr>
          <a:xfrm>
            <a:off x="6791917" y="1038725"/>
            <a:ext cx="700264" cy="700264"/>
          </a:xfrm>
          <a:prstGeom prst="ellipse">
            <a:avLst/>
          </a:prstGeom>
        </p:spPr>
      </p:pic>
      <p:pic>
        <p:nvPicPr>
          <p:cNvPr id="8" name="Picture Placeholder 16">
            <a:extLst>
              <a:ext uri="{FF2B5EF4-FFF2-40B4-BE49-F238E27FC236}">
                <a16:creationId xmlns:a16="http://schemas.microsoft.com/office/drawing/2014/main" id="{A7668EDB-30B5-4105-90BD-706A22C9F4C2}"/>
              </a:ext>
            </a:extLst>
          </p:cNvPr>
          <p:cNvPicPr>
            <a:picLocks noChangeAspect="1"/>
          </p:cNvPicPr>
          <p:nvPr/>
        </p:nvPicPr>
        <p:blipFill>
          <a:blip r:embed="rId4">
            <a:extLst>
              <a:ext uri="{837473B0-CC2E-450A-ABE3-18F120FF3D39}">
                <a1611:picAttrSrcUrl xmlns:a1611="http://schemas.microsoft.com/office/drawing/2016/11/main" r:id="rId5"/>
              </a:ext>
            </a:extLst>
          </a:blip>
          <a:srcRect l="9200" r="9200"/>
          <a:stretch>
            <a:fillRect/>
          </a:stretch>
        </p:blipFill>
        <p:spPr>
          <a:xfrm>
            <a:off x="6791917" y="2330236"/>
            <a:ext cx="700264" cy="700264"/>
          </a:xfrm>
          <a:prstGeom prst="ellipse">
            <a:avLst/>
          </a:prstGeom>
        </p:spPr>
      </p:pic>
      <p:pic>
        <p:nvPicPr>
          <p:cNvPr id="9" name="Picture Placeholder 19" descr="Logo&#10;&#10;Description automatically generated">
            <a:extLst>
              <a:ext uri="{FF2B5EF4-FFF2-40B4-BE49-F238E27FC236}">
                <a16:creationId xmlns:a16="http://schemas.microsoft.com/office/drawing/2014/main" id="{01DD21E7-D579-4DBB-9CBD-3C9DBD8CE326}"/>
              </a:ext>
            </a:extLst>
          </p:cNvPr>
          <p:cNvPicPr>
            <a:picLocks noChangeAspect="1"/>
          </p:cNvPicPr>
          <p:nvPr/>
        </p:nvPicPr>
        <p:blipFill>
          <a:blip r:embed="rId6">
            <a:extLst>
              <a:ext uri="{837473B0-CC2E-450A-ABE3-18F120FF3D39}">
                <a1611:picAttrSrcUrl xmlns:a1611="http://schemas.microsoft.com/office/drawing/2016/11/main" r:id="rId7"/>
              </a:ext>
            </a:extLst>
          </a:blip>
          <a:srcRect l="99" r="99"/>
          <a:stretch>
            <a:fillRect/>
          </a:stretch>
        </p:blipFill>
        <p:spPr>
          <a:xfrm>
            <a:off x="6791917" y="3621747"/>
            <a:ext cx="700264" cy="700264"/>
          </a:xfrm>
          <a:prstGeom prst="ellipse">
            <a:avLst/>
          </a:prstGeom>
        </p:spPr>
      </p:pic>
      <p:pic>
        <p:nvPicPr>
          <p:cNvPr id="10" name="Picture Placeholder 22" descr="Logo&#10;&#10;Description automatically generated">
            <a:extLst>
              <a:ext uri="{FF2B5EF4-FFF2-40B4-BE49-F238E27FC236}">
                <a16:creationId xmlns:a16="http://schemas.microsoft.com/office/drawing/2014/main" id="{F0BEC948-25B7-4912-9529-A5952BA5D2F0}"/>
              </a:ext>
            </a:extLst>
          </p:cNvPr>
          <p:cNvPicPr>
            <a:picLocks noChangeAspect="1"/>
          </p:cNvPicPr>
          <p:nvPr/>
        </p:nvPicPr>
        <p:blipFill>
          <a:blip r:embed="rId8">
            <a:extLst>
              <a:ext uri="{837473B0-CC2E-450A-ABE3-18F120FF3D39}">
                <a1611:picAttrSrcUrl xmlns:a1611="http://schemas.microsoft.com/office/drawing/2016/11/main" r:id="rId9"/>
              </a:ext>
            </a:extLst>
          </a:blip>
          <a:srcRect l="25049" r="25049"/>
          <a:stretch>
            <a:fillRect/>
          </a:stretch>
        </p:blipFill>
        <p:spPr>
          <a:xfrm>
            <a:off x="6702458" y="4913258"/>
            <a:ext cx="789723" cy="700264"/>
          </a:xfrm>
          <a:prstGeom prst="ellipse">
            <a:avLst/>
          </a:prstGeom>
        </p:spPr>
      </p:pic>
      <p:sp>
        <p:nvSpPr>
          <p:cNvPr id="11" name="Text Placeholder 7">
            <a:extLst>
              <a:ext uri="{FF2B5EF4-FFF2-40B4-BE49-F238E27FC236}">
                <a16:creationId xmlns:a16="http://schemas.microsoft.com/office/drawing/2014/main" id="{71895DBF-0DC8-4628-A1D0-0169F3934B89}"/>
              </a:ext>
            </a:extLst>
          </p:cNvPr>
          <p:cNvSpPr txBox="1">
            <a:spLocks/>
          </p:cNvSpPr>
          <p:nvPr/>
        </p:nvSpPr>
        <p:spPr>
          <a:xfrm>
            <a:off x="7718323" y="1074809"/>
            <a:ext cx="3977648" cy="731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LINUX (Operating System): Free and Open-source operating system</a:t>
            </a:r>
            <a:endParaRPr lang="vi-VN"/>
          </a:p>
        </p:txBody>
      </p:sp>
      <p:sp>
        <p:nvSpPr>
          <p:cNvPr id="12" name="Text Placeholder 8">
            <a:extLst>
              <a:ext uri="{FF2B5EF4-FFF2-40B4-BE49-F238E27FC236}">
                <a16:creationId xmlns:a16="http://schemas.microsoft.com/office/drawing/2014/main" id="{2813E924-28DC-45AC-AEBB-BDF96E14598E}"/>
              </a:ext>
            </a:extLst>
          </p:cNvPr>
          <p:cNvSpPr txBox="1">
            <a:spLocks/>
          </p:cNvSpPr>
          <p:nvPr/>
        </p:nvSpPr>
        <p:spPr>
          <a:xfrm>
            <a:off x="7718323" y="2365537"/>
            <a:ext cx="3977648" cy="731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trike="sngStrike">
                <a:cs typeface="Arial"/>
              </a:rPr>
              <a:t>APACHE (The Web Server)</a:t>
            </a:r>
            <a:endParaRPr lang="vi-VN" strike="sngStrike">
              <a:cs typeface="Arial"/>
            </a:endParaRPr>
          </a:p>
        </p:txBody>
      </p:sp>
      <p:sp>
        <p:nvSpPr>
          <p:cNvPr id="13" name="Text Placeholder 9">
            <a:extLst>
              <a:ext uri="{FF2B5EF4-FFF2-40B4-BE49-F238E27FC236}">
                <a16:creationId xmlns:a16="http://schemas.microsoft.com/office/drawing/2014/main" id="{FB92D3F9-988D-40B3-A594-E96DCEA2C7E7}"/>
              </a:ext>
            </a:extLst>
          </p:cNvPr>
          <p:cNvSpPr txBox="1">
            <a:spLocks/>
          </p:cNvSpPr>
          <p:nvPr/>
        </p:nvSpPr>
        <p:spPr>
          <a:xfrm>
            <a:off x="7718323" y="3656265"/>
            <a:ext cx="3977648" cy="731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MySQL (The database)</a:t>
            </a:r>
            <a:endParaRPr lang="vi-VN"/>
          </a:p>
        </p:txBody>
      </p:sp>
      <p:sp>
        <p:nvSpPr>
          <p:cNvPr id="14" name="Text Placeholder 10">
            <a:extLst>
              <a:ext uri="{FF2B5EF4-FFF2-40B4-BE49-F238E27FC236}">
                <a16:creationId xmlns:a16="http://schemas.microsoft.com/office/drawing/2014/main" id="{DF2BBCDB-3DD0-4066-8D22-691E98471E6E}"/>
              </a:ext>
            </a:extLst>
          </p:cNvPr>
          <p:cNvSpPr txBox="1">
            <a:spLocks/>
          </p:cNvSpPr>
          <p:nvPr/>
        </p:nvSpPr>
        <p:spPr>
          <a:xfrm>
            <a:off x="7718323" y="4946994"/>
            <a:ext cx="3977648" cy="731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Python (The language)</a:t>
            </a:r>
            <a:endParaRPr lang="vi-VN"/>
          </a:p>
        </p:txBody>
      </p:sp>
      <p:sp>
        <p:nvSpPr>
          <p:cNvPr id="15" name="TextBox 14">
            <a:extLst>
              <a:ext uri="{FF2B5EF4-FFF2-40B4-BE49-F238E27FC236}">
                <a16:creationId xmlns:a16="http://schemas.microsoft.com/office/drawing/2014/main" id="{F49FF7C3-42DB-42B2-96DF-17B0A2B65ADC}"/>
              </a:ext>
            </a:extLst>
          </p:cNvPr>
          <p:cNvSpPr txBox="1"/>
          <p:nvPr/>
        </p:nvSpPr>
        <p:spPr>
          <a:xfrm>
            <a:off x="6826929" y="1843483"/>
            <a:ext cx="1589102" cy="507831"/>
          </a:xfrm>
          <a:prstGeom prst="rect">
            <a:avLst/>
          </a:prstGeom>
          <a:noFill/>
        </p:spPr>
        <p:txBody>
          <a:bodyPr wrap="square" rtlCol="0">
            <a:spAutoFit/>
          </a:bodyPr>
          <a:lstStyle/>
          <a:p>
            <a:r>
              <a:rPr lang="vi-VN" sz="900">
                <a:hlinkClick r:id="rId3" tooltip="https://commons.wikimedia.org/wiki/File:Icons8_flat_linux.svg"/>
              </a:rPr>
              <a:t>This Photo</a:t>
            </a:r>
            <a:r>
              <a:rPr lang="vi-VN" sz="900"/>
              <a:t> by Unknown Author is licensed under </a:t>
            </a:r>
            <a:r>
              <a:rPr lang="vi-VN" sz="900">
                <a:hlinkClick r:id="rId10" tooltip="https://creativecommons.org/licenses/by-sa/3.0/"/>
              </a:rPr>
              <a:t>CC BY-SA</a:t>
            </a:r>
            <a:endParaRPr lang="vi-VN" sz="900"/>
          </a:p>
        </p:txBody>
      </p:sp>
      <p:sp>
        <p:nvSpPr>
          <p:cNvPr id="16" name="TextBox 15">
            <a:extLst>
              <a:ext uri="{FF2B5EF4-FFF2-40B4-BE49-F238E27FC236}">
                <a16:creationId xmlns:a16="http://schemas.microsoft.com/office/drawing/2014/main" id="{07813624-2AC0-4E06-8C6E-52DC8A27147E}"/>
              </a:ext>
            </a:extLst>
          </p:cNvPr>
          <p:cNvSpPr txBox="1"/>
          <p:nvPr/>
        </p:nvSpPr>
        <p:spPr>
          <a:xfrm>
            <a:off x="6826928" y="3134994"/>
            <a:ext cx="1589101" cy="507831"/>
          </a:xfrm>
          <a:prstGeom prst="rect">
            <a:avLst/>
          </a:prstGeom>
          <a:noFill/>
        </p:spPr>
        <p:txBody>
          <a:bodyPr wrap="square" rtlCol="0">
            <a:spAutoFit/>
          </a:bodyPr>
          <a:lstStyle/>
          <a:p>
            <a:r>
              <a:rPr lang="vi-VN" sz="900">
                <a:hlinkClick r:id="rId5" tooltip="http://www.sixteensmallstones.org/wordpress-login-security/"/>
              </a:rPr>
              <a:t>This Photo</a:t>
            </a:r>
            <a:r>
              <a:rPr lang="vi-VN" sz="900"/>
              <a:t> by Unknown Author is licensed under </a:t>
            </a:r>
            <a:r>
              <a:rPr lang="vi-VN" sz="900">
                <a:hlinkClick r:id="rId11" tooltip="https://creativecommons.org/licenses/by-nc/3.0/"/>
              </a:rPr>
              <a:t>CC BY-NC</a:t>
            </a:r>
            <a:endParaRPr lang="vi-VN" sz="900"/>
          </a:p>
        </p:txBody>
      </p:sp>
      <p:sp>
        <p:nvSpPr>
          <p:cNvPr id="17" name="TextBox 16">
            <a:extLst>
              <a:ext uri="{FF2B5EF4-FFF2-40B4-BE49-F238E27FC236}">
                <a16:creationId xmlns:a16="http://schemas.microsoft.com/office/drawing/2014/main" id="{B66A3AF7-F570-4557-AA3C-7D6985159320}"/>
              </a:ext>
            </a:extLst>
          </p:cNvPr>
          <p:cNvSpPr txBox="1"/>
          <p:nvPr/>
        </p:nvSpPr>
        <p:spPr>
          <a:xfrm>
            <a:off x="6826929" y="4426505"/>
            <a:ext cx="1589100" cy="507831"/>
          </a:xfrm>
          <a:prstGeom prst="rect">
            <a:avLst/>
          </a:prstGeom>
          <a:noFill/>
        </p:spPr>
        <p:txBody>
          <a:bodyPr wrap="square" rtlCol="0">
            <a:spAutoFit/>
          </a:bodyPr>
          <a:lstStyle/>
          <a:p>
            <a:r>
              <a:rPr lang="vi-VN" sz="900">
                <a:hlinkClick r:id="rId7" tooltip="http://blog.toright.com/posts/1214/mysql-%E6%96%B0%E5%A2%9E%E4%BD%BF%E7%94%A8%E8%80%85%E8%88%87%E6%AC%8A%E9%99%90%E8%A8%AD%E5%AE%9A-%E7%AD%86%E8%A8%98.html"/>
              </a:rPr>
              <a:t>This Photo</a:t>
            </a:r>
            <a:r>
              <a:rPr lang="vi-VN" sz="900"/>
              <a:t> by Unknown Author is licensed under </a:t>
            </a:r>
            <a:r>
              <a:rPr lang="vi-VN" sz="900">
                <a:hlinkClick r:id="rId12" tooltip="https://creativecommons.org/licenses/by-nd/3.0/"/>
              </a:rPr>
              <a:t>CC BY-ND</a:t>
            </a:r>
            <a:endParaRPr lang="vi-VN" sz="900"/>
          </a:p>
        </p:txBody>
      </p:sp>
      <p:sp>
        <p:nvSpPr>
          <p:cNvPr id="18" name="TextBox 17">
            <a:extLst>
              <a:ext uri="{FF2B5EF4-FFF2-40B4-BE49-F238E27FC236}">
                <a16:creationId xmlns:a16="http://schemas.microsoft.com/office/drawing/2014/main" id="{D393D83F-A639-4AA9-8E86-6191DC5138AD}"/>
              </a:ext>
            </a:extLst>
          </p:cNvPr>
          <p:cNvSpPr txBox="1"/>
          <p:nvPr/>
        </p:nvSpPr>
        <p:spPr>
          <a:xfrm>
            <a:off x="6826928" y="5718016"/>
            <a:ext cx="1589099" cy="507831"/>
          </a:xfrm>
          <a:prstGeom prst="rect">
            <a:avLst/>
          </a:prstGeom>
          <a:noFill/>
        </p:spPr>
        <p:txBody>
          <a:bodyPr wrap="square" rtlCol="0">
            <a:spAutoFit/>
          </a:bodyPr>
          <a:lstStyle/>
          <a:p>
            <a:r>
              <a:rPr lang="vi-VN" sz="900">
                <a:hlinkClick r:id="rId9" tooltip="https://opensource.hk/python-101-web-scraping/"/>
              </a:rPr>
              <a:t>This Photo</a:t>
            </a:r>
            <a:r>
              <a:rPr lang="vi-VN" sz="900"/>
              <a:t> by Unknown Author is licensed under </a:t>
            </a:r>
            <a:r>
              <a:rPr lang="vi-VN" sz="900">
                <a:hlinkClick r:id="rId10" tooltip="https://creativecommons.org/licenses/by-sa/3.0/"/>
              </a:rPr>
              <a:t>CC BY-SA</a:t>
            </a:r>
            <a:endParaRPr lang="vi-VN" sz="900"/>
          </a:p>
        </p:txBody>
      </p:sp>
      <p:sp>
        <p:nvSpPr>
          <p:cNvPr id="3" name="TextBox 2">
            <a:extLst>
              <a:ext uri="{FF2B5EF4-FFF2-40B4-BE49-F238E27FC236}">
                <a16:creationId xmlns:a16="http://schemas.microsoft.com/office/drawing/2014/main" id="{27E237BF-8E21-4520-A981-A3E33608EA92}"/>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3898957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68311137-3E4D-437E-92A6-B2C5182106E9}"/>
              </a:ext>
            </a:extLst>
          </p:cNvPr>
          <p:cNvSpPr txBox="1">
            <a:spLocks/>
          </p:cNvSpPr>
          <p:nvPr/>
        </p:nvSpPr>
        <p:spPr>
          <a:xfrm>
            <a:off x="360125" y="1533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Database system</a:t>
            </a:r>
            <a:endParaRPr lang="en-US">
              <a:solidFill>
                <a:srgbClr val="5DAAB0"/>
              </a:solidFill>
            </a:endParaRPr>
          </a:p>
        </p:txBody>
      </p:sp>
      <p:sp>
        <p:nvSpPr>
          <p:cNvPr id="7" name="TextBox 6">
            <a:extLst>
              <a:ext uri="{FF2B5EF4-FFF2-40B4-BE49-F238E27FC236}">
                <a16:creationId xmlns:a16="http://schemas.microsoft.com/office/drawing/2014/main" id="{5E66263E-9081-43D8-9393-84FD62CF67C7}"/>
              </a:ext>
            </a:extLst>
          </p:cNvPr>
          <p:cNvSpPr txBox="1"/>
          <p:nvPr/>
        </p:nvSpPr>
        <p:spPr>
          <a:xfrm>
            <a:off x="6096000" y="2459504"/>
            <a:ext cx="6096000" cy="1938992"/>
          </a:xfrm>
          <a:prstGeom prst="rect">
            <a:avLst/>
          </a:prstGeom>
          <a:noFill/>
        </p:spPr>
        <p:txBody>
          <a:bodyPr wrap="square">
            <a:spAutoFit/>
          </a:bodyPr>
          <a:lstStyle/>
          <a:p>
            <a:pPr marL="285750" indent="-285750">
              <a:buFont typeface="Arial" panose="020B0604020202020204" pitchFamily="34" charset="0"/>
              <a:buChar char="•"/>
            </a:pPr>
            <a:r>
              <a:rPr lang="en-US" sz="2000"/>
              <a:t>Primary key is generated with unique number each time a person come through the system</a:t>
            </a:r>
          </a:p>
          <a:p>
            <a:pPr marL="285750" indent="-285750">
              <a:buFont typeface="Arial" panose="020B0604020202020204" pitchFamily="34" charset="0"/>
              <a:buChar char="•"/>
            </a:pPr>
            <a:r>
              <a:rPr lang="en-US" sz="2000"/>
              <a:t>Person coming toward the camera will be labeled as “Mask” or “No mask”</a:t>
            </a:r>
          </a:p>
          <a:p>
            <a:pPr marL="285750" indent="-285750">
              <a:buFont typeface="Arial" panose="020B0604020202020204" pitchFamily="34" charset="0"/>
              <a:buChar char="•"/>
            </a:pPr>
            <a:r>
              <a:rPr lang="en-US" sz="2000"/>
              <a:t>Store date and time of a person using format YYYY-MM-DD </a:t>
            </a:r>
            <a:r>
              <a:rPr lang="en-US" sz="2000" err="1"/>
              <a:t>hh:mm:ss</a:t>
            </a:r>
            <a:endParaRPr lang="vi-VN" sz="2000"/>
          </a:p>
        </p:txBody>
      </p:sp>
      <p:sp>
        <p:nvSpPr>
          <p:cNvPr id="2" name="TextBox 1">
            <a:extLst>
              <a:ext uri="{FF2B5EF4-FFF2-40B4-BE49-F238E27FC236}">
                <a16:creationId xmlns:a16="http://schemas.microsoft.com/office/drawing/2014/main" id="{6C6F0C53-BF7A-4333-A18A-2194484592FE}"/>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pic>
        <p:nvPicPr>
          <p:cNvPr id="6" name="Picture 5">
            <a:extLst>
              <a:ext uri="{FF2B5EF4-FFF2-40B4-BE49-F238E27FC236}">
                <a16:creationId xmlns:a16="http://schemas.microsoft.com/office/drawing/2014/main" id="{A56056CB-6341-43C5-AF2A-22864D0CF1B8}"/>
              </a:ext>
            </a:extLst>
          </p:cNvPr>
          <p:cNvPicPr>
            <a:picLocks noChangeAspect="1"/>
          </p:cNvPicPr>
          <p:nvPr/>
        </p:nvPicPr>
        <p:blipFill>
          <a:blip r:embed="rId2"/>
          <a:stretch>
            <a:fillRect/>
          </a:stretch>
        </p:blipFill>
        <p:spPr>
          <a:xfrm>
            <a:off x="172039" y="2169785"/>
            <a:ext cx="5923961" cy="2430495"/>
          </a:xfrm>
          <a:prstGeom prst="rect">
            <a:avLst/>
          </a:prstGeom>
        </p:spPr>
      </p:pic>
      <p:pic>
        <p:nvPicPr>
          <p:cNvPr id="9" name="Picture 8" descr="Shape, circle&#10;&#10;Description automatically generated">
            <a:extLst>
              <a:ext uri="{FF2B5EF4-FFF2-40B4-BE49-F238E27FC236}">
                <a16:creationId xmlns:a16="http://schemas.microsoft.com/office/drawing/2014/main" id="{E1D868B9-8AAA-4D6C-9ACE-9E3EAD0DB0A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559721"/>
            <a:ext cx="1288195" cy="1288195"/>
          </a:xfrm>
          <a:prstGeom prst="rect">
            <a:avLst/>
          </a:prstGeom>
        </p:spPr>
      </p:pic>
    </p:spTree>
    <p:extLst>
      <p:ext uri="{BB962C8B-B14F-4D97-AF65-F5344CB8AC3E}">
        <p14:creationId xmlns:p14="http://schemas.microsoft.com/office/powerpoint/2010/main" val="399681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7E68553-2094-4AE9-94A6-B16321B8B5CA}"/>
              </a:ext>
            </a:extLst>
          </p:cNvPr>
          <p:cNvSpPr txBox="1">
            <a:spLocks/>
          </p:cNvSpPr>
          <p:nvPr/>
        </p:nvSpPr>
        <p:spPr>
          <a:xfrm>
            <a:off x="360125" y="1533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Database system</a:t>
            </a:r>
            <a:endParaRPr lang="en-US">
              <a:solidFill>
                <a:srgbClr val="5DAAB0"/>
              </a:solidFill>
            </a:endParaRPr>
          </a:p>
        </p:txBody>
      </p:sp>
      <p:pic>
        <p:nvPicPr>
          <p:cNvPr id="4" name="Picture 3" descr="Shape, circle&#10;&#10;Description automatically generated">
            <a:extLst>
              <a:ext uri="{FF2B5EF4-FFF2-40B4-BE49-F238E27FC236}">
                <a16:creationId xmlns:a16="http://schemas.microsoft.com/office/drawing/2014/main" id="{C7D2AF1C-2801-4C21-B485-03E8668E273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559721"/>
            <a:ext cx="1288195" cy="1288195"/>
          </a:xfrm>
          <a:prstGeom prst="rect">
            <a:avLst/>
          </a:prstGeom>
        </p:spPr>
      </p:pic>
      <p:pic>
        <p:nvPicPr>
          <p:cNvPr id="6" name="Picture 5">
            <a:extLst>
              <a:ext uri="{FF2B5EF4-FFF2-40B4-BE49-F238E27FC236}">
                <a16:creationId xmlns:a16="http://schemas.microsoft.com/office/drawing/2014/main" id="{796A0342-995C-4FC5-99DA-A30ABE79DD9D}"/>
              </a:ext>
            </a:extLst>
          </p:cNvPr>
          <p:cNvPicPr>
            <a:picLocks noChangeAspect="1"/>
          </p:cNvPicPr>
          <p:nvPr/>
        </p:nvPicPr>
        <p:blipFill>
          <a:blip r:embed="rId4"/>
          <a:stretch>
            <a:fillRect/>
          </a:stretch>
        </p:blipFill>
        <p:spPr>
          <a:xfrm>
            <a:off x="6828690" y="2011318"/>
            <a:ext cx="4289980" cy="3664358"/>
          </a:xfrm>
          <a:prstGeom prst="rect">
            <a:avLst/>
          </a:prstGeom>
        </p:spPr>
      </p:pic>
      <p:pic>
        <p:nvPicPr>
          <p:cNvPr id="8" name="Picture 7">
            <a:extLst>
              <a:ext uri="{FF2B5EF4-FFF2-40B4-BE49-F238E27FC236}">
                <a16:creationId xmlns:a16="http://schemas.microsoft.com/office/drawing/2014/main" id="{40899E5D-8405-4F69-866C-FD8163904B09}"/>
              </a:ext>
            </a:extLst>
          </p:cNvPr>
          <p:cNvPicPr>
            <a:picLocks noChangeAspect="1"/>
          </p:cNvPicPr>
          <p:nvPr/>
        </p:nvPicPr>
        <p:blipFill>
          <a:blip r:embed="rId5"/>
          <a:stretch>
            <a:fillRect/>
          </a:stretch>
        </p:blipFill>
        <p:spPr>
          <a:xfrm>
            <a:off x="1073330" y="2011319"/>
            <a:ext cx="3619182" cy="3664359"/>
          </a:xfrm>
          <a:prstGeom prst="rect">
            <a:avLst/>
          </a:prstGeom>
        </p:spPr>
      </p:pic>
      <p:sp>
        <p:nvSpPr>
          <p:cNvPr id="9" name="TextBox 8">
            <a:extLst>
              <a:ext uri="{FF2B5EF4-FFF2-40B4-BE49-F238E27FC236}">
                <a16:creationId xmlns:a16="http://schemas.microsoft.com/office/drawing/2014/main" id="{D4C13C57-FCEE-4A7D-9AFB-0DB2C394E50A}"/>
              </a:ext>
            </a:extLst>
          </p:cNvPr>
          <p:cNvSpPr txBox="1"/>
          <p:nvPr/>
        </p:nvSpPr>
        <p:spPr>
          <a:xfrm>
            <a:off x="2026762" y="5675676"/>
            <a:ext cx="2941163" cy="369332"/>
          </a:xfrm>
          <a:prstGeom prst="rect">
            <a:avLst/>
          </a:prstGeom>
          <a:noFill/>
        </p:spPr>
        <p:txBody>
          <a:bodyPr wrap="square" rtlCol="0">
            <a:spAutoFit/>
          </a:bodyPr>
          <a:lstStyle/>
          <a:p>
            <a:r>
              <a:rPr lang="en-US"/>
              <a:t>txt file</a:t>
            </a:r>
            <a:endParaRPr lang="vi-VN"/>
          </a:p>
        </p:txBody>
      </p:sp>
      <p:sp>
        <p:nvSpPr>
          <p:cNvPr id="10" name="TextBox 9">
            <a:extLst>
              <a:ext uri="{FF2B5EF4-FFF2-40B4-BE49-F238E27FC236}">
                <a16:creationId xmlns:a16="http://schemas.microsoft.com/office/drawing/2014/main" id="{EF03C460-A904-49C6-B4E0-FF8602FA79F0}"/>
              </a:ext>
            </a:extLst>
          </p:cNvPr>
          <p:cNvSpPr txBox="1"/>
          <p:nvPr/>
        </p:nvSpPr>
        <p:spPr>
          <a:xfrm>
            <a:off x="8206625" y="5654412"/>
            <a:ext cx="1958613" cy="369332"/>
          </a:xfrm>
          <a:prstGeom prst="rect">
            <a:avLst/>
          </a:prstGeom>
          <a:noFill/>
        </p:spPr>
        <p:txBody>
          <a:bodyPr wrap="none" rtlCol="0">
            <a:spAutoFit/>
          </a:bodyPr>
          <a:lstStyle/>
          <a:p>
            <a:r>
              <a:rPr lang="en-US"/>
              <a:t>MySQL database</a:t>
            </a:r>
            <a:endParaRPr lang="vi-VN"/>
          </a:p>
        </p:txBody>
      </p:sp>
      <p:cxnSp>
        <p:nvCxnSpPr>
          <p:cNvPr id="12" name="Straight Arrow Connector 11">
            <a:extLst>
              <a:ext uri="{FF2B5EF4-FFF2-40B4-BE49-F238E27FC236}">
                <a16:creationId xmlns:a16="http://schemas.microsoft.com/office/drawing/2014/main" id="{497076D5-9DD6-4C23-8FE6-65D4BA34778F}"/>
              </a:ext>
            </a:extLst>
          </p:cNvPr>
          <p:cNvCxnSpPr>
            <a:stCxn id="8" idx="3"/>
          </p:cNvCxnSpPr>
          <p:nvPr/>
        </p:nvCxnSpPr>
        <p:spPr>
          <a:xfrm flipV="1">
            <a:off x="4692512" y="3843497"/>
            <a:ext cx="1887397" cy="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C248B450-FAAA-46ED-82CA-B093D02014B9}"/>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3947397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A86E0BF2-1278-47F8-947F-12B3F06D2F12}"/>
              </a:ext>
            </a:extLst>
          </p:cNvPr>
          <p:cNvSpPr txBox="1">
            <a:spLocks/>
          </p:cNvSpPr>
          <p:nvPr/>
        </p:nvSpPr>
        <p:spPr>
          <a:xfrm>
            <a:off x="360125" y="1533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GUI application</a:t>
            </a:r>
            <a:endParaRPr lang="en-US">
              <a:solidFill>
                <a:srgbClr val="5DAAB0"/>
              </a:solidFill>
            </a:endParaRPr>
          </a:p>
        </p:txBody>
      </p:sp>
      <p:pic>
        <p:nvPicPr>
          <p:cNvPr id="5" name="Picture 4">
            <a:extLst>
              <a:ext uri="{FF2B5EF4-FFF2-40B4-BE49-F238E27FC236}">
                <a16:creationId xmlns:a16="http://schemas.microsoft.com/office/drawing/2014/main" id="{9032D3AD-C87E-4EB8-898A-0DA61F249B41}"/>
              </a:ext>
            </a:extLst>
          </p:cNvPr>
          <p:cNvPicPr>
            <a:picLocks noChangeAspect="1"/>
          </p:cNvPicPr>
          <p:nvPr/>
        </p:nvPicPr>
        <p:blipFill>
          <a:blip r:embed="rId2"/>
          <a:stretch>
            <a:fillRect/>
          </a:stretch>
        </p:blipFill>
        <p:spPr>
          <a:xfrm>
            <a:off x="4802408" y="1896894"/>
            <a:ext cx="7029467" cy="3976248"/>
          </a:xfrm>
          <a:prstGeom prst="rect">
            <a:avLst/>
          </a:prstGeom>
        </p:spPr>
      </p:pic>
      <p:sp>
        <p:nvSpPr>
          <p:cNvPr id="7" name="TextBox 6">
            <a:extLst>
              <a:ext uri="{FF2B5EF4-FFF2-40B4-BE49-F238E27FC236}">
                <a16:creationId xmlns:a16="http://schemas.microsoft.com/office/drawing/2014/main" id="{E5E24936-E5F7-42E0-B037-EBD456193573}"/>
              </a:ext>
            </a:extLst>
          </p:cNvPr>
          <p:cNvSpPr txBox="1"/>
          <p:nvPr/>
        </p:nvSpPr>
        <p:spPr>
          <a:xfrm>
            <a:off x="0" y="1896894"/>
            <a:ext cx="4579095" cy="2646878"/>
          </a:xfrm>
          <a:prstGeom prst="rect">
            <a:avLst/>
          </a:prstGeom>
          <a:noFill/>
        </p:spPr>
        <p:txBody>
          <a:bodyPr wrap="square">
            <a:spAutoFit/>
          </a:bodyPr>
          <a:lstStyle/>
          <a:p>
            <a:pPr marL="742950" lvl="1" indent="-285750">
              <a:buFont typeface="Arial" panose="020B0604020202020204" pitchFamily="34" charset="0"/>
              <a:buChar char="•"/>
            </a:pPr>
            <a:r>
              <a:rPr lang="en-US" sz="2000"/>
              <a:t>Python GUI framework: </a:t>
            </a:r>
            <a:r>
              <a:rPr lang="en-US" sz="2000" err="1"/>
              <a:t>Tkinter</a:t>
            </a:r>
            <a:endParaRPr lang="en-US"/>
          </a:p>
          <a:p>
            <a:pPr marL="1200150" lvl="2" indent="-285750">
              <a:buFont typeface="Arial" panose="020B0604020202020204" pitchFamily="34" charset="0"/>
              <a:buChar char="•"/>
            </a:pPr>
            <a:r>
              <a:rPr lang="en-US"/>
              <a:t>Fast and easy to make functional GUI </a:t>
            </a:r>
          </a:p>
          <a:p>
            <a:pPr marL="742950" lvl="1" indent="-285750">
              <a:buFont typeface="Arial" panose="020B0604020202020204" pitchFamily="34" charset="0"/>
              <a:buChar char="•"/>
            </a:pPr>
            <a:r>
              <a:rPr lang="en-US" sz="2000"/>
              <a:t>User friendly app</a:t>
            </a:r>
          </a:p>
          <a:p>
            <a:pPr marL="1200150" lvl="2" indent="-285750">
              <a:buFont typeface="Arial" panose="020B0604020202020204" pitchFamily="34" charset="0"/>
              <a:buChar char="•"/>
            </a:pPr>
            <a:r>
              <a:rPr lang="en-US"/>
              <a:t>Shows databases</a:t>
            </a:r>
          </a:p>
          <a:p>
            <a:pPr marL="1200150" lvl="2" indent="-285750">
              <a:buFont typeface="Arial" panose="020B0604020202020204" pitchFamily="34" charset="0"/>
              <a:buChar char="•"/>
            </a:pPr>
            <a:r>
              <a:rPr lang="en-US"/>
              <a:t>Able to display data based on different date</a:t>
            </a:r>
          </a:p>
          <a:p>
            <a:pPr marL="1200150" lvl="2" indent="-285750">
              <a:buFont typeface="Arial" panose="020B0604020202020204" pitchFamily="34" charset="0"/>
              <a:buChar char="•"/>
            </a:pPr>
            <a:r>
              <a:rPr lang="en-US"/>
              <a:t>Can be used for analytical purposes</a:t>
            </a:r>
          </a:p>
        </p:txBody>
      </p:sp>
      <p:pic>
        <p:nvPicPr>
          <p:cNvPr id="9" name="Picture 8" descr="Graphical user interface&#10;&#10;Description automatically generated">
            <a:extLst>
              <a:ext uri="{FF2B5EF4-FFF2-40B4-BE49-F238E27FC236}">
                <a16:creationId xmlns:a16="http://schemas.microsoft.com/office/drawing/2014/main" id="{E1B50648-42B8-4642-8CD7-31B95AC1857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57413" y="573089"/>
            <a:ext cx="1029712" cy="1018516"/>
          </a:xfrm>
          <a:prstGeom prst="rect">
            <a:avLst/>
          </a:prstGeom>
        </p:spPr>
      </p:pic>
      <p:sp>
        <p:nvSpPr>
          <p:cNvPr id="6" name="TextBox 5">
            <a:extLst>
              <a:ext uri="{FF2B5EF4-FFF2-40B4-BE49-F238E27FC236}">
                <a16:creationId xmlns:a16="http://schemas.microsoft.com/office/drawing/2014/main" id="{0FE43355-8D42-4A51-9180-06051EE374A3}"/>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34426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3EFB9AA-2D99-4075-A56D-1C332EC80D0F}"/>
              </a:ext>
            </a:extLst>
          </p:cNvPr>
          <p:cNvGraphicFramePr>
            <a:graphicFrameLocks noGrp="1"/>
          </p:cNvGraphicFramePr>
          <p:nvPr>
            <p:extLst>
              <p:ext uri="{D42A27DB-BD31-4B8C-83A1-F6EECF244321}">
                <p14:modId xmlns:p14="http://schemas.microsoft.com/office/powerpoint/2010/main" val="17510038"/>
              </p:ext>
            </p:extLst>
          </p:nvPr>
        </p:nvGraphicFramePr>
        <p:xfrm>
          <a:off x="2032000" y="3116545"/>
          <a:ext cx="8128000" cy="303275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295117073"/>
                    </a:ext>
                  </a:extLst>
                </a:gridCol>
                <a:gridCol w="4064000">
                  <a:extLst>
                    <a:ext uri="{9D8B030D-6E8A-4147-A177-3AD203B41FA5}">
                      <a16:colId xmlns:a16="http://schemas.microsoft.com/office/drawing/2014/main" val="1625458890"/>
                    </a:ext>
                  </a:extLst>
                </a:gridCol>
              </a:tblGrid>
              <a:tr h="370840">
                <a:tc>
                  <a:txBody>
                    <a:bodyPr/>
                    <a:lstStyle/>
                    <a:p>
                      <a:r>
                        <a:rPr lang="en-US"/>
                        <a:t>Hardware Testing</a:t>
                      </a:r>
                      <a:endParaRPr lang="vi-VN"/>
                    </a:p>
                  </a:txBody>
                  <a:tcPr/>
                </a:tc>
                <a:tc>
                  <a:txBody>
                    <a:bodyPr/>
                    <a:lstStyle/>
                    <a:p>
                      <a:r>
                        <a:rPr lang="en-US"/>
                        <a:t>Software Testing</a:t>
                      </a:r>
                      <a:endParaRPr lang="vi-VN"/>
                    </a:p>
                  </a:txBody>
                  <a:tcPr/>
                </a:tc>
                <a:extLst>
                  <a:ext uri="{0D108BD9-81ED-4DB2-BD59-A6C34878D82A}">
                    <a16:rowId xmlns:a16="http://schemas.microsoft.com/office/drawing/2014/main" val="3029679398"/>
                  </a:ext>
                </a:extLst>
              </a:tr>
              <a:tr h="370840">
                <a:tc>
                  <a:txBody>
                    <a:bodyPr/>
                    <a:lstStyle/>
                    <a:p>
                      <a:r>
                        <a:rPr lang="vi-VN"/>
                        <a:t>Peripheral testing on breadboard</a:t>
                      </a:r>
                    </a:p>
                  </a:txBody>
                  <a:tcPr/>
                </a:tc>
                <a:tc>
                  <a:txBody>
                    <a:bodyPr/>
                    <a:lstStyle/>
                    <a:p>
                      <a:r>
                        <a:rPr lang="en-US"/>
                        <a:t>Camera Testing</a:t>
                      </a:r>
                      <a:endParaRPr lang="vi-VN"/>
                    </a:p>
                  </a:txBody>
                  <a:tcPr/>
                </a:tc>
                <a:extLst>
                  <a:ext uri="{0D108BD9-81ED-4DB2-BD59-A6C34878D82A}">
                    <a16:rowId xmlns:a16="http://schemas.microsoft.com/office/drawing/2014/main" val="3319955136"/>
                  </a:ext>
                </a:extLst>
              </a:tr>
              <a:tr h="370839">
                <a:tc>
                  <a:txBody>
                    <a:bodyPr/>
                    <a:lstStyle/>
                    <a:p>
                      <a:pPr lvl="0">
                        <a:buNone/>
                      </a:pPr>
                      <a:r>
                        <a:rPr lang="vi-VN"/>
                        <a:t>Use voltmeter to test regulator circuit outputs</a:t>
                      </a:r>
                    </a:p>
                  </a:txBody>
                  <a:tcPr/>
                </a:tc>
                <a:tc>
                  <a:txBody>
                    <a:bodyPr/>
                    <a:lstStyle/>
                    <a:p>
                      <a:pPr lvl="0">
                        <a:buNone/>
                      </a:pPr>
                      <a:r>
                        <a:rPr lang="en-US"/>
                        <a:t>Mask Detection AI Testing</a:t>
                      </a:r>
                      <a:endParaRPr lang="vi-VN"/>
                    </a:p>
                  </a:txBody>
                  <a:tcPr/>
                </a:tc>
                <a:extLst>
                  <a:ext uri="{0D108BD9-81ED-4DB2-BD59-A6C34878D82A}">
                    <a16:rowId xmlns:a16="http://schemas.microsoft.com/office/drawing/2014/main" val="4012703393"/>
                  </a:ext>
                </a:extLst>
              </a:tr>
              <a:tr h="370838">
                <a:tc>
                  <a:txBody>
                    <a:bodyPr/>
                    <a:lstStyle/>
                    <a:p>
                      <a:pPr lvl="0">
                        <a:buNone/>
                      </a:pPr>
                      <a:r>
                        <a:rPr lang="vi-VN"/>
                        <a:t>Use voltmeter to test each lead on PCB</a:t>
                      </a:r>
                    </a:p>
                  </a:txBody>
                  <a:tcPr/>
                </a:tc>
                <a:tc>
                  <a:txBody>
                    <a:bodyPr/>
                    <a:lstStyle/>
                    <a:p>
                      <a:pPr lvl="0">
                        <a:buNone/>
                      </a:pPr>
                      <a:r>
                        <a:rPr lang="en-US"/>
                        <a:t>Jetson Nano Deployment Testing</a:t>
                      </a:r>
                      <a:endParaRPr lang="vi-VN"/>
                    </a:p>
                  </a:txBody>
                  <a:tcPr/>
                </a:tc>
                <a:extLst>
                  <a:ext uri="{0D108BD9-81ED-4DB2-BD59-A6C34878D82A}">
                    <a16:rowId xmlns:a16="http://schemas.microsoft.com/office/drawing/2014/main" val="1308345867"/>
                  </a:ext>
                </a:extLst>
              </a:tr>
              <a:tr h="370838">
                <a:tc>
                  <a:txBody>
                    <a:bodyPr/>
                    <a:lstStyle/>
                    <a:p>
                      <a:pPr lvl="0">
                        <a:buNone/>
                      </a:pPr>
                      <a:r>
                        <a:rPr lang="vi-VN"/>
                        <a:t>Use oscilloscope to test PWM on microcontroller</a:t>
                      </a:r>
                    </a:p>
                  </a:txBody>
                  <a:tcPr/>
                </a:tc>
                <a:tc>
                  <a:txBody>
                    <a:bodyPr/>
                    <a:lstStyle/>
                    <a:p>
                      <a:pPr lvl="0">
                        <a:buNone/>
                      </a:pPr>
                      <a:r>
                        <a:rPr lang="en-US"/>
                        <a:t>Jetson Nano GPIO Testing</a:t>
                      </a:r>
                      <a:endParaRPr lang="vi-VN"/>
                    </a:p>
                  </a:txBody>
                  <a:tcPr/>
                </a:tc>
                <a:extLst>
                  <a:ext uri="{0D108BD9-81ED-4DB2-BD59-A6C34878D82A}">
                    <a16:rowId xmlns:a16="http://schemas.microsoft.com/office/drawing/2014/main" val="2937673341"/>
                  </a:ext>
                </a:extLst>
              </a:tr>
              <a:tr h="370838">
                <a:tc>
                  <a:txBody>
                    <a:bodyPr/>
                    <a:lstStyle/>
                    <a:p>
                      <a:pPr lvl="0">
                        <a:buNone/>
                      </a:pPr>
                      <a:endParaRPr lang="vi-VN"/>
                    </a:p>
                  </a:txBody>
                  <a:tcPr/>
                </a:tc>
                <a:tc>
                  <a:txBody>
                    <a:bodyPr/>
                    <a:lstStyle/>
                    <a:p>
                      <a:pPr lvl="0">
                        <a:buNone/>
                      </a:pPr>
                      <a:r>
                        <a:rPr lang="en-US"/>
                        <a:t>Full System Testing</a:t>
                      </a:r>
                      <a:endParaRPr lang="vi-VN"/>
                    </a:p>
                  </a:txBody>
                  <a:tcPr/>
                </a:tc>
                <a:extLst>
                  <a:ext uri="{0D108BD9-81ED-4DB2-BD59-A6C34878D82A}">
                    <a16:rowId xmlns:a16="http://schemas.microsoft.com/office/drawing/2014/main" val="3805142665"/>
                  </a:ext>
                </a:extLst>
              </a:tr>
            </a:tbl>
          </a:graphicData>
        </a:graphic>
      </p:graphicFrame>
      <p:sp>
        <p:nvSpPr>
          <p:cNvPr id="5" name="TextBox 4">
            <a:extLst>
              <a:ext uri="{FF2B5EF4-FFF2-40B4-BE49-F238E27FC236}">
                <a16:creationId xmlns:a16="http://schemas.microsoft.com/office/drawing/2014/main" id="{42D935BC-C497-45A1-A6DC-06C324F35665}"/>
              </a:ext>
            </a:extLst>
          </p:cNvPr>
          <p:cNvSpPr txBox="1"/>
          <p:nvPr/>
        </p:nvSpPr>
        <p:spPr>
          <a:xfrm>
            <a:off x="2849" y="6490531"/>
            <a:ext cx="295758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
        <p:nvSpPr>
          <p:cNvPr id="6" name="Title 8">
            <a:extLst>
              <a:ext uri="{FF2B5EF4-FFF2-40B4-BE49-F238E27FC236}">
                <a16:creationId xmlns:a16="http://schemas.microsoft.com/office/drawing/2014/main" id="{FB11D262-AE11-40E1-8C1C-48787138C491}"/>
              </a:ext>
            </a:extLst>
          </p:cNvPr>
          <p:cNvSpPr txBox="1">
            <a:spLocks/>
          </p:cNvSpPr>
          <p:nvPr/>
        </p:nvSpPr>
        <p:spPr>
          <a:xfrm>
            <a:off x="3408125" y="2041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Testing</a:t>
            </a:r>
            <a:endParaRPr lang="en-US">
              <a:solidFill>
                <a:srgbClr val="5DAAB0"/>
              </a:solidFill>
            </a:endParaRPr>
          </a:p>
        </p:txBody>
      </p:sp>
      <p:sp>
        <p:nvSpPr>
          <p:cNvPr id="7" name="Rectangle 6" descr="Computer">
            <a:extLst>
              <a:ext uri="{FF2B5EF4-FFF2-40B4-BE49-F238E27FC236}">
                <a16:creationId xmlns:a16="http://schemas.microsoft.com/office/drawing/2014/main" id="{CD917AA3-66B8-41DA-9582-6BD5E08E5D4B}"/>
              </a:ext>
            </a:extLst>
          </p:cNvPr>
          <p:cNvSpPr/>
          <p:nvPr/>
        </p:nvSpPr>
        <p:spPr>
          <a:xfrm>
            <a:off x="3408125" y="1757595"/>
            <a:ext cx="1512000" cy="1512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Rectangle 7" descr="Processor">
            <a:extLst>
              <a:ext uri="{FF2B5EF4-FFF2-40B4-BE49-F238E27FC236}">
                <a16:creationId xmlns:a16="http://schemas.microsoft.com/office/drawing/2014/main" id="{397C1D48-8D31-4454-905E-9155885467DD}"/>
              </a:ext>
            </a:extLst>
          </p:cNvPr>
          <p:cNvSpPr/>
          <p:nvPr/>
        </p:nvSpPr>
        <p:spPr>
          <a:xfrm>
            <a:off x="7197080" y="1604545"/>
            <a:ext cx="1512000" cy="1512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1471874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E15623AE-82F0-4A5D-8497-EE78E3EC6BFC}"/>
              </a:ext>
            </a:extLst>
          </p:cNvPr>
          <p:cNvSpPr txBox="1">
            <a:spLocks/>
          </p:cNvSpPr>
          <p:nvPr/>
        </p:nvSpPr>
        <p:spPr>
          <a:xfrm>
            <a:off x="360125" y="153375"/>
            <a:ext cx="5045593" cy="1857944"/>
          </a:xfrm>
          <a:prstGeom prst="rect">
            <a:avLst/>
          </a:prstGeom>
        </p:spPr>
        <p:txBody>
          <a:bodyPr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a:t>Project Analysis</a:t>
            </a:r>
            <a:endParaRPr lang="en-US">
              <a:solidFill>
                <a:srgbClr val="5DAAB0"/>
              </a:solidFill>
            </a:endParaRPr>
          </a:p>
        </p:txBody>
      </p:sp>
      <p:sp>
        <p:nvSpPr>
          <p:cNvPr id="11" name="Text Placeholder 4">
            <a:extLst>
              <a:ext uri="{FF2B5EF4-FFF2-40B4-BE49-F238E27FC236}">
                <a16:creationId xmlns:a16="http://schemas.microsoft.com/office/drawing/2014/main" id="{7EE28CFD-8076-4F6C-9924-6779BE7F7650}"/>
              </a:ext>
            </a:extLst>
          </p:cNvPr>
          <p:cNvSpPr txBox="1">
            <a:spLocks/>
          </p:cNvSpPr>
          <p:nvPr/>
        </p:nvSpPr>
        <p:spPr>
          <a:xfrm>
            <a:off x="1575722" y="2327347"/>
            <a:ext cx="3917575" cy="13480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cs typeface="Arial"/>
              </a:rPr>
              <a:t>Strengths</a:t>
            </a:r>
            <a:r>
              <a:rPr lang="en-US" sz="1600">
                <a:cs typeface="Arial"/>
              </a:rPr>
              <a:t>: </a:t>
            </a:r>
          </a:p>
          <a:p>
            <a:pPr marL="342900" indent="-342900"/>
            <a:r>
              <a:rPr lang="en-US" sz="1600">
                <a:cs typeface="Arial"/>
              </a:rPr>
              <a:t>Simplistic and low-cost design</a:t>
            </a:r>
          </a:p>
          <a:p>
            <a:pPr marL="342900" indent="-342900"/>
            <a:r>
              <a:rPr lang="en-US" sz="1600"/>
              <a:t>Able to demonstrate knowledge we have learned</a:t>
            </a:r>
            <a:endParaRPr lang="vi-VN" sz="1600"/>
          </a:p>
        </p:txBody>
      </p:sp>
      <p:sp>
        <p:nvSpPr>
          <p:cNvPr id="12" name="Text Placeholder 5">
            <a:extLst>
              <a:ext uri="{FF2B5EF4-FFF2-40B4-BE49-F238E27FC236}">
                <a16:creationId xmlns:a16="http://schemas.microsoft.com/office/drawing/2014/main" id="{8B2F051A-AA49-4311-A622-9BFCFF213BEA}"/>
              </a:ext>
            </a:extLst>
          </p:cNvPr>
          <p:cNvSpPr txBox="1">
            <a:spLocks/>
          </p:cNvSpPr>
          <p:nvPr/>
        </p:nvSpPr>
        <p:spPr>
          <a:xfrm>
            <a:off x="1575722" y="4391511"/>
            <a:ext cx="4247513" cy="16275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cs typeface="Arial"/>
              </a:rPr>
              <a:t>Opportunities: </a:t>
            </a:r>
            <a:endParaRPr lang="en-US" sz="1600">
              <a:cs typeface="Arial"/>
            </a:endParaRPr>
          </a:p>
          <a:p>
            <a:pPr marL="285750" indent="-285750"/>
            <a:r>
              <a:rPr lang="en-US" sz="1600">
                <a:cs typeface="Arial"/>
              </a:rPr>
              <a:t>To develop highly accurate performance on facial detection</a:t>
            </a:r>
          </a:p>
          <a:p>
            <a:pPr marL="285750" indent="-285750"/>
            <a:r>
              <a:rPr lang="en-US" sz="1600">
                <a:cs typeface="Arial"/>
              </a:rPr>
              <a:t>Able to help researchers about human behaviors and future disease “hotspot”</a:t>
            </a:r>
          </a:p>
        </p:txBody>
      </p:sp>
      <p:sp>
        <p:nvSpPr>
          <p:cNvPr id="13" name="Text Placeholder 6">
            <a:extLst>
              <a:ext uri="{FF2B5EF4-FFF2-40B4-BE49-F238E27FC236}">
                <a16:creationId xmlns:a16="http://schemas.microsoft.com/office/drawing/2014/main" id="{AF0A3377-046D-4DC7-B8D1-AB30020CF692}"/>
              </a:ext>
            </a:extLst>
          </p:cNvPr>
          <p:cNvSpPr txBox="1">
            <a:spLocks/>
          </p:cNvSpPr>
          <p:nvPr/>
        </p:nvSpPr>
        <p:spPr>
          <a:xfrm>
            <a:off x="6813712" y="2290763"/>
            <a:ext cx="5160154" cy="13480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cs typeface="Arial"/>
              </a:rPr>
              <a:t>Aspirations: </a:t>
            </a:r>
          </a:p>
          <a:p>
            <a:pPr marL="285750" indent="-285750"/>
            <a:r>
              <a:rPr lang="en-US" sz="1600">
                <a:cs typeface="Arial"/>
              </a:rPr>
              <a:t>Preventing the virus outbreak </a:t>
            </a:r>
          </a:p>
          <a:p>
            <a:pPr marL="285750" indent="-285750"/>
            <a:r>
              <a:rPr lang="en-US" sz="1600">
                <a:cs typeface="Arial"/>
              </a:rPr>
              <a:t>Face mask detection system is more significant</a:t>
            </a:r>
            <a:endParaRPr lang="vi-VN" sz="1600"/>
          </a:p>
        </p:txBody>
      </p:sp>
      <p:pic>
        <p:nvPicPr>
          <p:cNvPr id="14" name="Picture Placeholder 29" descr="Full Brick Wall outline">
            <a:extLst>
              <a:ext uri="{FF2B5EF4-FFF2-40B4-BE49-F238E27FC236}">
                <a16:creationId xmlns:a16="http://schemas.microsoft.com/office/drawing/2014/main" id="{B3B7300B-4F22-4221-8E6C-3E132690B576}"/>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53376" y="2290763"/>
            <a:ext cx="804862" cy="804862"/>
          </a:xfrm>
          <a:prstGeom prst="ellipse">
            <a:avLst/>
          </a:prstGeom>
        </p:spPr>
      </p:pic>
      <p:pic>
        <p:nvPicPr>
          <p:cNvPr id="15" name="Picture Placeholder 49">
            <a:extLst>
              <a:ext uri="{FF2B5EF4-FFF2-40B4-BE49-F238E27FC236}">
                <a16:creationId xmlns:a16="http://schemas.microsoft.com/office/drawing/2014/main" id="{B0ADACEA-C850-444D-A289-A12058D03FE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53376" y="4348688"/>
            <a:ext cx="804862" cy="804862"/>
          </a:xfrm>
          <a:prstGeom prst="ellipse">
            <a:avLst/>
          </a:prstGeom>
        </p:spPr>
      </p:pic>
      <p:pic>
        <p:nvPicPr>
          <p:cNvPr id="16" name="Picture Placeholder 53">
            <a:extLst>
              <a:ext uri="{FF2B5EF4-FFF2-40B4-BE49-F238E27FC236}">
                <a16:creationId xmlns:a16="http://schemas.microsoft.com/office/drawing/2014/main" id="{EC891EDC-A4DF-4E56-8889-EB007A186F96}"/>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895728" y="4391511"/>
            <a:ext cx="804862" cy="804863"/>
          </a:xfrm>
          <a:prstGeom prst="ellipse">
            <a:avLst/>
          </a:prstGeom>
        </p:spPr>
      </p:pic>
      <p:pic>
        <p:nvPicPr>
          <p:cNvPr id="17" name="Picture Placeholder 51">
            <a:extLst>
              <a:ext uri="{FF2B5EF4-FFF2-40B4-BE49-F238E27FC236}">
                <a16:creationId xmlns:a16="http://schemas.microsoft.com/office/drawing/2014/main" id="{943794AA-4532-466D-968A-03E2A0FB9839}"/>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895728" y="2290763"/>
            <a:ext cx="804862" cy="804862"/>
          </a:xfrm>
          <a:prstGeom prst="ellipse">
            <a:avLst/>
          </a:prstGeom>
        </p:spPr>
      </p:pic>
      <p:sp>
        <p:nvSpPr>
          <p:cNvPr id="18" name="Text Placeholder 7">
            <a:extLst>
              <a:ext uri="{FF2B5EF4-FFF2-40B4-BE49-F238E27FC236}">
                <a16:creationId xmlns:a16="http://schemas.microsoft.com/office/drawing/2014/main" id="{3290C762-E8EE-4FA4-88ED-B949CDA676BF}"/>
              </a:ext>
            </a:extLst>
          </p:cNvPr>
          <p:cNvSpPr txBox="1">
            <a:spLocks/>
          </p:cNvSpPr>
          <p:nvPr/>
        </p:nvSpPr>
        <p:spPr>
          <a:xfrm>
            <a:off x="6889126" y="4371234"/>
            <a:ext cx="5196037" cy="16478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cs typeface="Arial"/>
              </a:rPr>
              <a:t>Results: </a:t>
            </a:r>
          </a:p>
          <a:p>
            <a:pPr marL="285750" indent="-285750"/>
            <a:r>
              <a:rPr lang="en-US" sz="1600">
                <a:cs typeface="Arial"/>
              </a:rPr>
              <a:t>Following the project timeline</a:t>
            </a:r>
          </a:p>
          <a:p>
            <a:pPr marL="285750" indent="-285750"/>
            <a:r>
              <a:rPr lang="en-US" sz="1600">
                <a:cs typeface="Arial"/>
              </a:rPr>
              <a:t>To provide user-friendly and operated automatically machine</a:t>
            </a:r>
          </a:p>
          <a:p>
            <a:pPr marL="285750" indent="-285750"/>
            <a:r>
              <a:rPr lang="en-US" sz="1600">
                <a:cs typeface="Arial"/>
              </a:rPr>
              <a:t>To deliver best outcome within given time</a:t>
            </a:r>
          </a:p>
        </p:txBody>
      </p:sp>
      <p:sp>
        <p:nvSpPr>
          <p:cNvPr id="2" name="TextBox 1">
            <a:extLst>
              <a:ext uri="{FF2B5EF4-FFF2-40B4-BE49-F238E27FC236}">
                <a16:creationId xmlns:a16="http://schemas.microsoft.com/office/drawing/2014/main" id="{B92355BB-71AF-4613-8E20-0392CB1DD1BE}"/>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spTree>
    <p:extLst>
      <p:ext uri="{BB962C8B-B14F-4D97-AF65-F5344CB8AC3E}">
        <p14:creationId xmlns:p14="http://schemas.microsoft.com/office/powerpoint/2010/main" val="796638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2C78-274A-4BC1-96D4-AA33179E221F}"/>
              </a:ext>
            </a:extLst>
          </p:cNvPr>
          <p:cNvSpPr>
            <a:spLocks noGrp="1"/>
          </p:cNvSpPr>
          <p:nvPr>
            <p:ph type="title"/>
          </p:nvPr>
        </p:nvSpPr>
        <p:spPr>
          <a:xfrm>
            <a:off x="3169054" y="163315"/>
            <a:ext cx="6472183" cy="656143"/>
          </a:xfrm>
        </p:spPr>
        <p:txBody>
          <a:bodyPr>
            <a:normAutofit fontScale="90000"/>
          </a:bodyPr>
          <a:lstStyle/>
          <a:p>
            <a:r>
              <a:rPr lang="en-US"/>
              <a:t>Budget and Financial details</a:t>
            </a:r>
            <a:endParaRPr lang="vi-VN"/>
          </a:p>
        </p:txBody>
      </p:sp>
      <p:graphicFrame>
        <p:nvGraphicFramePr>
          <p:cNvPr id="6" name="Table 5">
            <a:extLst>
              <a:ext uri="{FF2B5EF4-FFF2-40B4-BE49-F238E27FC236}">
                <a16:creationId xmlns:a16="http://schemas.microsoft.com/office/drawing/2014/main" id="{5CC4E4CE-605E-403E-B6C0-29D37F27247C}"/>
              </a:ext>
            </a:extLst>
          </p:cNvPr>
          <p:cNvGraphicFramePr>
            <a:graphicFrameLocks noGrp="1"/>
          </p:cNvGraphicFramePr>
          <p:nvPr>
            <p:extLst>
              <p:ext uri="{D42A27DB-BD31-4B8C-83A1-F6EECF244321}">
                <p14:modId xmlns:p14="http://schemas.microsoft.com/office/powerpoint/2010/main" val="2769349263"/>
              </p:ext>
            </p:extLst>
          </p:nvPr>
        </p:nvGraphicFramePr>
        <p:xfrm>
          <a:off x="14242" y="804728"/>
          <a:ext cx="12234233" cy="5953597"/>
        </p:xfrm>
        <a:graphic>
          <a:graphicData uri="http://schemas.openxmlformats.org/drawingml/2006/table">
            <a:tbl>
              <a:tblPr firstRow="1" firstCol="1" bandRow="1">
                <a:tableStyleId>{5C22544A-7EE6-4342-B048-85BDC9FD1C3A}</a:tableStyleId>
              </a:tblPr>
              <a:tblGrid>
                <a:gridCol w="2989354">
                  <a:extLst>
                    <a:ext uri="{9D8B030D-6E8A-4147-A177-3AD203B41FA5}">
                      <a16:colId xmlns:a16="http://schemas.microsoft.com/office/drawing/2014/main" val="2004142716"/>
                    </a:ext>
                  </a:extLst>
                </a:gridCol>
                <a:gridCol w="2270173">
                  <a:extLst>
                    <a:ext uri="{9D8B030D-6E8A-4147-A177-3AD203B41FA5}">
                      <a16:colId xmlns:a16="http://schemas.microsoft.com/office/drawing/2014/main" val="2920775795"/>
                    </a:ext>
                  </a:extLst>
                </a:gridCol>
                <a:gridCol w="2363802">
                  <a:extLst>
                    <a:ext uri="{9D8B030D-6E8A-4147-A177-3AD203B41FA5}">
                      <a16:colId xmlns:a16="http://schemas.microsoft.com/office/drawing/2014/main" val="3097839954"/>
                    </a:ext>
                  </a:extLst>
                </a:gridCol>
                <a:gridCol w="2321736">
                  <a:extLst>
                    <a:ext uri="{9D8B030D-6E8A-4147-A177-3AD203B41FA5}">
                      <a16:colId xmlns:a16="http://schemas.microsoft.com/office/drawing/2014/main" val="3562671148"/>
                    </a:ext>
                  </a:extLst>
                </a:gridCol>
                <a:gridCol w="2289168">
                  <a:extLst>
                    <a:ext uri="{9D8B030D-6E8A-4147-A177-3AD203B41FA5}">
                      <a16:colId xmlns:a16="http://schemas.microsoft.com/office/drawing/2014/main" val="3164273106"/>
                    </a:ext>
                  </a:extLst>
                </a:gridCol>
              </a:tblGrid>
              <a:tr h="263562">
                <a:tc>
                  <a:txBody>
                    <a:bodyPr/>
                    <a:lstStyle/>
                    <a:p>
                      <a:pPr marL="0" marR="0" algn="just">
                        <a:lnSpc>
                          <a:spcPct val="107000"/>
                        </a:lnSpc>
                        <a:spcBef>
                          <a:spcPts val="0"/>
                        </a:spcBef>
                        <a:spcAft>
                          <a:spcPts val="0"/>
                        </a:spcAft>
                      </a:pPr>
                      <a:r>
                        <a:rPr lang="en-US" sz="1500">
                          <a:effectLst/>
                        </a:rPr>
                        <a:t>Components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Count</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Total Cost</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Acquired</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Tested</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943781"/>
                  </a:ext>
                </a:extLst>
              </a:tr>
              <a:tr h="263562">
                <a:tc>
                  <a:txBody>
                    <a:bodyPr/>
                    <a:lstStyle/>
                    <a:p>
                      <a:pPr marL="0" marR="0" algn="just">
                        <a:lnSpc>
                          <a:spcPct val="107000"/>
                        </a:lnSpc>
                        <a:spcBef>
                          <a:spcPts val="0"/>
                        </a:spcBef>
                        <a:spcAft>
                          <a:spcPts val="0"/>
                        </a:spcAft>
                      </a:pPr>
                      <a:r>
                        <a:rPr lang="en-US" sz="1500">
                          <a:effectLst/>
                        </a:rPr>
                        <a:t>L293D Motor Driver</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5</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$6.50</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86091581"/>
                  </a:ext>
                </a:extLst>
              </a:tr>
              <a:tr h="311565">
                <a:tc>
                  <a:txBody>
                    <a:bodyPr/>
                    <a:lstStyle/>
                    <a:p>
                      <a:pPr marL="0" marR="0" algn="just">
                        <a:lnSpc>
                          <a:spcPct val="107000"/>
                        </a:lnSpc>
                        <a:spcBef>
                          <a:spcPts val="0"/>
                        </a:spcBef>
                        <a:spcAft>
                          <a:spcPts val="0"/>
                        </a:spcAft>
                      </a:pPr>
                      <a:r>
                        <a:rPr lang="en-US" sz="1500">
                          <a:effectLst/>
                        </a:rPr>
                        <a:t>PCB Manufacturing</a:t>
                      </a:r>
                    </a:p>
                  </a:txBody>
                  <a:tcPr marL="68580" marR="68580" marT="0" marB="0"/>
                </a:tc>
                <a:tc>
                  <a:txBody>
                    <a:bodyPr/>
                    <a:lstStyle/>
                    <a:p>
                      <a:pPr marL="0" marR="0" lvl="0" algn="just">
                        <a:lnSpc>
                          <a:spcPct val="107000"/>
                        </a:lnSpc>
                        <a:spcBef>
                          <a:spcPts val="0"/>
                        </a:spcBef>
                        <a:spcAft>
                          <a:spcPts val="0"/>
                        </a:spcAft>
                        <a:buNone/>
                      </a:pPr>
                      <a:r>
                        <a:rPr lang="en-US" sz="1500">
                          <a:effectLst/>
                        </a:rPr>
                        <a:t>3</a:t>
                      </a:r>
                      <a:endParaRPr lang="en-US"/>
                    </a:p>
                  </a:txBody>
                  <a:tcPr marL="68580" marR="68580" marT="0" marB="0"/>
                </a:tc>
                <a:tc>
                  <a:txBody>
                    <a:bodyPr/>
                    <a:lstStyle/>
                    <a:p>
                      <a:pPr marL="0" marR="0" lvl="0" algn="just">
                        <a:lnSpc>
                          <a:spcPct val="107000"/>
                        </a:lnSpc>
                        <a:spcBef>
                          <a:spcPts val="0"/>
                        </a:spcBef>
                        <a:spcAft>
                          <a:spcPts val="0"/>
                        </a:spcAft>
                        <a:buNone/>
                      </a:pPr>
                      <a:r>
                        <a:rPr lang="en-US" sz="1500">
                          <a:effectLst/>
                        </a:rPr>
                        <a:t>$265</a:t>
                      </a:r>
                      <a:endParaRPr lang="en-US"/>
                    </a:p>
                  </a:txBody>
                  <a:tcPr marL="68580" marR="68580" marT="0" marB="0"/>
                </a:tc>
                <a:tc>
                  <a:txBody>
                    <a:bodyPr/>
                    <a:lstStyle/>
                    <a:p>
                      <a:pPr marL="0" marR="0" lvl="0" algn="just">
                        <a:lnSpc>
                          <a:spcPct val="107000"/>
                        </a:lnSpc>
                        <a:spcBef>
                          <a:spcPts val="0"/>
                        </a:spcBef>
                        <a:spcAft>
                          <a:spcPts val="0"/>
                        </a:spcAft>
                        <a:buNone/>
                      </a:pPr>
                      <a:r>
                        <a:rPr lang="en-US" sz="1500">
                          <a:effectLst/>
                        </a:rPr>
                        <a:t>Yes</a:t>
                      </a:r>
                    </a:p>
                  </a:txBody>
                  <a:tcPr marL="68580" marR="68580" marT="0" marB="0"/>
                </a:tc>
                <a:tc>
                  <a:txBody>
                    <a:bodyPr/>
                    <a:lstStyle/>
                    <a:p>
                      <a:pPr marL="0" marR="0" algn="just">
                        <a:lnSpc>
                          <a:spcPct val="107000"/>
                        </a:lnSpc>
                        <a:spcBef>
                          <a:spcPts val="0"/>
                        </a:spcBef>
                        <a:spcAft>
                          <a:spcPts val="0"/>
                        </a:spcAft>
                      </a:pPr>
                      <a:r>
                        <a:rPr lang="en-US" sz="1500">
                          <a:effectLst/>
                        </a:rPr>
                        <a:t>Yes</a:t>
                      </a:r>
                    </a:p>
                  </a:txBody>
                  <a:tcPr marL="68580" marR="68580" marT="0" marB="0"/>
                </a:tc>
                <a:extLst>
                  <a:ext uri="{0D108BD9-81ED-4DB2-BD59-A6C34878D82A}">
                    <a16:rowId xmlns:a16="http://schemas.microsoft.com/office/drawing/2014/main" val="919091165"/>
                  </a:ext>
                </a:extLst>
              </a:tr>
              <a:tr h="263562">
                <a:tc>
                  <a:txBody>
                    <a:bodyPr/>
                    <a:lstStyle/>
                    <a:p>
                      <a:pPr marL="0" marR="0" algn="just">
                        <a:lnSpc>
                          <a:spcPct val="107000"/>
                        </a:lnSpc>
                        <a:spcBef>
                          <a:spcPts val="0"/>
                        </a:spcBef>
                        <a:spcAft>
                          <a:spcPts val="0"/>
                        </a:spcAft>
                      </a:pPr>
                      <a:r>
                        <a:rPr lang="en-US" sz="1500">
                          <a:effectLst/>
                        </a:rPr>
                        <a:t>128GB MicroSD Card</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$23.39</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2852525"/>
                  </a:ext>
                </a:extLst>
              </a:tr>
              <a:tr h="544696">
                <a:tc>
                  <a:txBody>
                    <a:bodyPr/>
                    <a:lstStyle/>
                    <a:p>
                      <a:pPr marL="0" marR="0" algn="just">
                        <a:lnSpc>
                          <a:spcPct val="107000"/>
                        </a:lnSpc>
                        <a:spcBef>
                          <a:spcPts val="0"/>
                        </a:spcBef>
                        <a:spcAft>
                          <a:spcPts val="0"/>
                        </a:spcAft>
                      </a:pPr>
                      <a:r>
                        <a:rPr lang="en-US" sz="1500">
                          <a:effectLst/>
                        </a:rPr>
                        <a:t>NVIDIA Jetson Nano Dev. Kit</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$108.95</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74407443"/>
                  </a:ext>
                </a:extLst>
              </a:tr>
              <a:tr h="263562">
                <a:tc>
                  <a:txBody>
                    <a:bodyPr/>
                    <a:lstStyle/>
                    <a:p>
                      <a:pPr marL="0" marR="0" algn="just">
                        <a:lnSpc>
                          <a:spcPct val="107000"/>
                        </a:lnSpc>
                        <a:spcBef>
                          <a:spcPts val="0"/>
                        </a:spcBef>
                        <a:spcAft>
                          <a:spcPts val="0"/>
                        </a:spcAft>
                      </a:pPr>
                      <a:r>
                        <a:rPr lang="en-US" sz="1500">
                          <a:effectLst/>
                        </a:rPr>
                        <a:t>IMX219 Camera Module</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$21.77</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56323088"/>
                  </a:ext>
                </a:extLst>
              </a:tr>
              <a:tr h="263562">
                <a:tc>
                  <a:txBody>
                    <a:bodyPr/>
                    <a:lstStyle/>
                    <a:p>
                      <a:pPr marL="0" marR="0" algn="just">
                        <a:lnSpc>
                          <a:spcPct val="107000"/>
                        </a:lnSpc>
                        <a:spcBef>
                          <a:spcPts val="0"/>
                        </a:spcBef>
                        <a:spcAft>
                          <a:spcPts val="0"/>
                        </a:spcAft>
                      </a:pPr>
                      <a:r>
                        <a:rPr lang="en-US" sz="1500">
                          <a:effectLst/>
                        </a:rPr>
                        <a:t>MSP430G2553IN20</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5</a:t>
                      </a:r>
                    </a:p>
                  </a:txBody>
                  <a:tcPr marL="68580" marR="68580" marT="0" marB="0"/>
                </a:tc>
                <a:tc>
                  <a:txBody>
                    <a:bodyPr/>
                    <a:lstStyle/>
                    <a:p>
                      <a:pPr marL="0" marR="0" algn="just">
                        <a:lnSpc>
                          <a:spcPct val="107000"/>
                        </a:lnSpc>
                        <a:spcBef>
                          <a:spcPts val="0"/>
                        </a:spcBef>
                        <a:spcAft>
                          <a:spcPts val="0"/>
                        </a:spcAft>
                      </a:pPr>
                      <a:r>
                        <a:rPr lang="en-US" sz="1500">
                          <a:effectLst/>
                        </a:rPr>
                        <a:t>$9.2</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734900"/>
                  </a:ext>
                </a:extLst>
              </a:tr>
              <a:tr h="302663">
                <a:tc>
                  <a:txBody>
                    <a:bodyPr/>
                    <a:lstStyle/>
                    <a:p>
                      <a:pPr marL="0" marR="0" algn="just">
                        <a:lnSpc>
                          <a:spcPct val="107000"/>
                        </a:lnSpc>
                        <a:spcBef>
                          <a:spcPts val="0"/>
                        </a:spcBef>
                        <a:spcAft>
                          <a:spcPts val="0"/>
                        </a:spcAft>
                      </a:pPr>
                      <a:r>
                        <a:rPr lang="en-US" sz="1500">
                          <a:effectLst/>
                        </a:rPr>
                        <a:t>Wire and other Components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Varies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UCF Lab</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No</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08166606"/>
                  </a:ext>
                </a:extLst>
              </a:tr>
              <a:tr h="544696">
                <a:tc>
                  <a:txBody>
                    <a:bodyPr/>
                    <a:lstStyle/>
                    <a:p>
                      <a:pPr marL="0" marR="0" algn="just">
                        <a:lnSpc>
                          <a:spcPct val="107000"/>
                        </a:lnSpc>
                        <a:spcBef>
                          <a:spcPts val="0"/>
                        </a:spcBef>
                        <a:spcAft>
                          <a:spcPts val="0"/>
                        </a:spcAft>
                      </a:pPr>
                      <a:r>
                        <a:rPr lang="en-US" sz="1500">
                          <a:effectLst/>
                        </a:rPr>
                        <a:t>HC-SR04 Ultrasonic Sensor</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$3.95</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6544908"/>
                  </a:ext>
                </a:extLst>
              </a:tr>
              <a:tr h="1406495">
                <a:tc>
                  <a:txBody>
                    <a:bodyPr/>
                    <a:lstStyle/>
                    <a:p>
                      <a:pPr marL="0" marR="0" algn="just">
                        <a:lnSpc>
                          <a:spcPct val="107000"/>
                        </a:lnSpc>
                        <a:spcBef>
                          <a:spcPts val="0"/>
                        </a:spcBef>
                        <a:spcAft>
                          <a:spcPts val="0"/>
                        </a:spcAft>
                      </a:pPr>
                      <a:r>
                        <a:rPr lang="en-US" sz="1500">
                          <a:effectLst/>
                        </a:rPr>
                        <a:t>FLIR Lepton 3.5 Thermal Camera (Optional)</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strike="sngStrike">
                          <a:effectLst/>
                        </a:rPr>
                        <a:t>$200</a:t>
                      </a:r>
                      <a:endParaRPr lang="vi-VN" sz="1500" strike="sngStrik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 / Returned</a:t>
                      </a:r>
                      <a:endParaRPr lang="vi-VN" sz="1500">
                        <a:effectLst/>
                        <a:latin typeface="Times New Roman" panose="02020603050405020304" pitchFamily="18" charset="0"/>
                        <a:cs typeface="Times New Roman" panose="02020603050405020304" pitchFamily="18" charset="0"/>
                      </a:endParaRPr>
                    </a:p>
                    <a:p>
                      <a:pPr marL="0" marR="0" lvl="0" algn="just">
                        <a:lnSpc>
                          <a:spcPct val="107000"/>
                        </a:lnSpc>
                        <a:spcBef>
                          <a:spcPts val="0"/>
                        </a:spcBef>
                        <a:spcAft>
                          <a:spcPts val="0"/>
                        </a:spcAft>
                        <a:buNone/>
                      </a:pPr>
                      <a:r>
                        <a:rPr lang="en-US" sz="1500">
                          <a:effectLst/>
                        </a:rPr>
                        <a:t>(Jetson Nano inability to cope with multiple power-hungry programs running at once)</a:t>
                      </a:r>
                    </a:p>
                  </a:txBody>
                  <a:tcPr marL="68580" marR="68580" marT="0" marB="0"/>
                </a:tc>
                <a:tc>
                  <a:txBody>
                    <a:bodyPr/>
                    <a:lstStyle/>
                    <a:p>
                      <a:pPr marL="0" marR="0" algn="just">
                        <a:lnSpc>
                          <a:spcPct val="107000"/>
                        </a:lnSpc>
                        <a:spcBef>
                          <a:spcPts val="0"/>
                        </a:spcBef>
                        <a:spcAft>
                          <a:spcPts val="0"/>
                        </a:spcAft>
                      </a:pPr>
                      <a:r>
                        <a:rPr lang="en-US" sz="1500">
                          <a:effectLst/>
                        </a:rPr>
                        <a:t>No</a:t>
                      </a:r>
                    </a:p>
                  </a:txBody>
                  <a:tcPr marL="68580" marR="68580" marT="0" marB="0"/>
                </a:tc>
                <a:extLst>
                  <a:ext uri="{0D108BD9-81ED-4DB2-BD59-A6C34878D82A}">
                    <a16:rowId xmlns:a16="http://schemas.microsoft.com/office/drawing/2014/main" val="1281584538"/>
                  </a:ext>
                </a:extLst>
              </a:tr>
              <a:tr h="263562">
                <a:tc>
                  <a:txBody>
                    <a:bodyPr/>
                    <a:lstStyle/>
                    <a:p>
                      <a:pPr marL="0" marR="0" algn="just">
                        <a:lnSpc>
                          <a:spcPct val="107000"/>
                        </a:lnSpc>
                        <a:spcBef>
                          <a:spcPts val="0"/>
                        </a:spcBef>
                        <a:spcAft>
                          <a:spcPts val="0"/>
                        </a:spcAft>
                      </a:pPr>
                      <a:r>
                        <a:rPr lang="en-US" sz="1500">
                          <a:effectLst/>
                        </a:rPr>
                        <a:t>Servo Motor</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10</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$15.99</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p>
                  </a:txBody>
                  <a:tcPr marL="68580" marR="68580" marT="0" marB="0"/>
                </a:tc>
                <a:extLst>
                  <a:ext uri="{0D108BD9-81ED-4DB2-BD59-A6C34878D82A}">
                    <a16:rowId xmlns:a16="http://schemas.microsoft.com/office/drawing/2014/main" val="3097180977"/>
                  </a:ext>
                </a:extLst>
              </a:tr>
              <a:tr h="263562">
                <a:tc>
                  <a:txBody>
                    <a:bodyPr/>
                    <a:lstStyle/>
                    <a:p>
                      <a:pPr marL="0" marR="0" algn="just">
                        <a:lnSpc>
                          <a:spcPct val="107000"/>
                        </a:lnSpc>
                        <a:spcBef>
                          <a:spcPts val="0"/>
                        </a:spcBef>
                        <a:spcAft>
                          <a:spcPts val="0"/>
                        </a:spcAft>
                      </a:pPr>
                      <a:r>
                        <a:rPr lang="en-US" sz="1500">
                          <a:effectLst/>
                        </a:rPr>
                        <a:t>Piezo Buzzer</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2</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$5.99</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No</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41502689"/>
                  </a:ext>
                </a:extLst>
              </a:tr>
              <a:tr h="263562">
                <a:tc>
                  <a:txBody>
                    <a:bodyPr/>
                    <a:lstStyle/>
                    <a:p>
                      <a:pPr marL="0" marR="0" algn="just">
                        <a:lnSpc>
                          <a:spcPct val="107000"/>
                        </a:lnSpc>
                        <a:spcBef>
                          <a:spcPts val="0"/>
                        </a:spcBef>
                        <a:spcAft>
                          <a:spcPts val="0"/>
                        </a:spcAft>
                      </a:pPr>
                      <a:r>
                        <a:rPr lang="en-US" sz="1500">
                          <a:effectLst/>
                        </a:rPr>
                        <a:t>Acrylic Sheets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8</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$43.98</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Yes</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500">
                          <a:effectLst/>
                        </a:rPr>
                        <a:t>No</a:t>
                      </a:r>
                      <a:endParaRPr lang="vi-V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2242208"/>
                  </a:ext>
                </a:extLst>
              </a:tr>
              <a:tr h="263562">
                <a:tc>
                  <a:txBody>
                    <a:bodyPr/>
                    <a:lstStyle/>
                    <a:p>
                      <a:pPr marL="0" lvl="0" algn="just">
                        <a:lnSpc>
                          <a:spcPct val="107000"/>
                        </a:lnSpc>
                        <a:spcBef>
                          <a:spcPts val="0"/>
                        </a:spcBef>
                        <a:spcAft>
                          <a:spcPts val="0"/>
                        </a:spcAft>
                        <a:buNone/>
                      </a:pPr>
                      <a:r>
                        <a:rPr lang="en-US" sz="1500">
                          <a:effectLst/>
                        </a:rPr>
                        <a:t>Items purchased for old Power delivery design (Scrapped)</a:t>
                      </a:r>
                    </a:p>
                  </a:txBody>
                  <a:tcPr marL="68580" marR="68580" marT="0" marB="0"/>
                </a:tc>
                <a:tc>
                  <a:txBody>
                    <a:bodyPr/>
                    <a:lstStyle/>
                    <a:p>
                      <a:pPr marL="0" lvl="0" algn="just">
                        <a:lnSpc>
                          <a:spcPct val="107000"/>
                        </a:lnSpc>
                        <a:spcBef>
                          <a:spcPts val="0"/>
                        </a:spcBef>
                        <a:spcAft>
                          <a:spcPts val="0"/>
                        </a:spcAft>
                        <a:buNone/>
                      </a:pPr>
                      <a:r>
                        <a:rPr lang="en-US" sz="1500">
                          <a:effectLst/>
                        </a:rPr>
                        <a:t>Varies</a:t>
                      </a:r>
                    </a:p>
                  </a:txBody>
                  <a:tcPr marL="68580" marR="68580" marT="0" marB="0"/>
                </a:tc>
                <a:tc>
                  <a:txBody>
                    <a:bodyPr/>
                    <a:lstStyle/>
                    <a:p>
                      <a:pPr marL="0" lvl="0" algn="just">
                        <a:lnSpc>
                          <a:spcPct val="107000"/>
                        </a:lnSpc>
                        <a:spcBef>
                          <a:spcPts val="0"/>
                        </a:spcBef>
                        <a:spcAft>
                          <a:spcPts val="0"/>
                        </a:spcAft>
                        <a:buNone/>
                      </a:pPr>
                      <a:r>
                        <a:rPr lang="en-US" sz="1500">
                          <a:effectLst/>
                        </a:rPr>
                        <a:t>$58.91</a:t>
                      </a:r>
                    </a:p>
                  </a:txBody>
                  <a:tcPr marL="68580" marR="68580" marT="0" marB="0"/>
                </a:tc>
                <a:tc>
                  <a:txBody>
                    <a:bodyPr/>
                    <a:lstStyle/>
                    <a:p>
                      <a:pPr marL="0" lvl="0" algn="just">
                        <a:lnSpc>
                          <a:spcPct val="107000"/>
                        </a:lnSpc>
                        <a:spcBef>
                          <a:spcPts val="0"/>
                        </a:spcBef>
                        <a:spcAft>
                          <a:spcPts val="0"/>
                        </a:spcAft>
                        <a:buNone/>
                      </a:pPr>
                      <a:r>
                        <a:rPr lang="en-US" sz="1500">
                          <a:effectLst/>
                        </a:rPr>
                        <a:t>Yes</a:t>
                      </a:r>
                    </a:p>
                  </a:txBody>
                  <a:tcPr marL="68580" marR="68580" marT="0" marB="0"/>
                </a:tc>
                <a:tc>
                  <a:txBody>
                    <a:bodyPr/>
                    <a:lstStyle/>
                    <a:p>
                      <a:pPr marL="0" lvl="0" algn="just">
                        <a:lnSpc>
                          <a:spcPct val="107000"/>
                        </a:lnSpc>
                        <a:spcBef>
                          <a:spcPts val="0"/>
                        </a:spcBef>
                        <a:spcAft>
                          <a:spcPts val="0"/>
                        </a:spcAft>
                        <a:buNone/>
                      </a:pPr>
                      <a:r>
                        <a:rPr lang="en-US" sz="1500">
                          <a:effectLst/>
                        </a:rPr>
                        <a:t>Yes</a:t>
                      </a:r>
                    </a:p>
                  </a:txBody>
                  <a:tcPr marL="68580" marR="68580" marT="0" marB="0"/>
                </a:tc>
                <a:extLst>
                  <a:ext uri="{0D108BD9-81ED-4DB2-BD59-A6C34878D82A}">
                    <a16:rowId xmlns:a16="http://schemas.microsoft.com/office/drawing/2014/main" val="258174892"/>
                  </a:ext>
                </a:extLst>
              </a:tr>
              <a:tr h="263562">
                <a:tc>
                  <a:txBody>
                    <a:bodyPr/>
                    <a:lstStyle/>
                    <a:p>
                      <a:pPr marL="0" marR="0" algn="just">
                        <a:lnSpc>
                          <a:spcPct val="107000"/>
                        </a:lnSpc>
                        <a:spcBef>
                          <a:spcPts val="0"/>
                        </a:spcBef>
                        <a:spcAft>
                          <a:spcPts val="0"/>
                        </a:spcAft>
                      </a:pPr>
                      <a:r>
                        <a:rPr lang="en-US" sz="1500" b="1">
                          <a:effectLst/>
                        </a:rPr>
                        <a:t>Subtotal</a:t>
                      </a:r>
                      <a:endParaRPr lang="vi-VN" sz="1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4">
                  <a:txBody>
                    <a:bodyPr/>
                    <a:lstStyle/>
                    <a:p>
                      <a:pPr marL="0" marR="0" algn="just">
                        <a:lnSpc>
                          <a:spcPct val="107000"/>
                        </a:lnSpc>
                        <a:spcBef>
                          <a:spcPts val="0"/>
                        </a:spcBef>
                        <a:spcAft>
                          <a:spcPts val="0"/>
                        </a:spcAft>
                      </a:pPr>
                      <a:r>
                        <a:rPr lang="en-US" sz="1500" b="1">
                          <a:effectLst/>
                        </a:rPr>
                        <a:t>$563.63</a:t>
                      </a:r>
                      <a:endParaRPr lang="vi-VN" sz="1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10497691"/>
                  </a:ext>
                </a:extLst>
              </a:tr>
            </a:tbl>
          </a:graphicData>
        </a:graphic>
      </p:graphicFrame>
    </p:spTree>
    <p:extLst>
      <p:ext uri="{BB962C8B-B14F-4D97-AF65-F5344CB8AC3E}">
        <p14:creationId xmlns:p14="http://schemas.microsoft.com/office/powerpoint/2010/main" val="3440725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2C78-274A-4BC1-96D4-AA33179E221F}"/>
              </a:ext>
            </a:extLst>
          </p:cNvPr>
          <p:cNvSpPr>
            <a:spLocks noGrp="1"/>
          </p:cNvSpPr>
          <p:nvPr>
            <p:ph type="title"/>
          </p:nvPr>
        </p:nvSpPr>
        <p:spPr>
          <a:xfrm>
            <a:off x="804718" y="355596"/>
            <a:ext cx="4307248" cy="1325563"/>
          </a:xfrm>
        </p:spPr>
        <p:txBody>
          <a:bodyPr/>
          <a:lstStyle/>
          <a:p>
            <a:r>
              <a:rPr lang="en-US"/>
              <a:t>Milestone Chart</a:t>
            </a:r>
            <a:endParaRPr lang="vi-VN"/>
          </a:p>
        </p:txBody>
      </p:sp>
      <p:sp>
        <p:nvSpPr>
          <p:cNvPr id="3" name="TextBox 2">
            <a:extLst>
              <a:ext uri="{FF2B5EF4-FFF2-40B4-BE49-F238E27FC236}">
                <a16:creationId xmlns:a16="http://schemas.microsoft.com/office/drawing/2014/main" id="{528981D1-A35B-4FF2-A38B-591BF7F6C67C}"/>
              </a:ext>
            </a:extLst>
          </p:cNvPr>
          <p:cNvSpPr txBox="1"/>
          <p:nvPr/>
        </p:nvSpPr>
        <p:spPr>
          <a:xfrm>
            <a:off x="2849" y="6490531"/>
            <a:ext cx="21955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PA</a:t>
            </a:r>
          </a:p>
        </p:txBody>
      </p:sp>
      <p:graphicFrame>
        <p:nvGraphicFramePr>
          <p:cNvPr id="6" name="Chart 5">
            <a:extLst>
              <a:ext uri="{FF2B5EF4-FFF2-40B4-BE49-F238E27FC236}">
                <a16:creationId xmlns:a16="http://schemas.microsoft.com/office/drawing/2014/main" id="{44E21E6C-F9ED-4B2D-B107-E736BBAA7045}"/>
              </a:ext>
            </a:extLst>
          </p:cNvPr>
          <p:cNvGraphicFramePr>
            <a:graphicFrameLocks/>
          </p:cNvGraphicFramePr>
          <p:nvPr>
            <p:extLst>
              <p:ext uri="{D42A27DB-BD31-4B8C-83A1-F6EECF244321}">
                <p14:modId xmlns:p14="http://schemas.microsoft.com/office/powerpoint/2010/main" val="1144750193"/>
              </p:ext>
            </p:extLst>
          </p:nvPr>
        </p:nvGraphicFramePr>
        <p:xfrm>
          <a:off x="1150883" y="1967945"/>
          <a:ext cx="9666274" cy="40048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0011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electronics, display, computer&#10;&#10;Description automatically generated">
            <a:extLst>
              <a:ext uri="{FF2B5EF4-FFF2-40B4-BE49-F238E27FC236}">
                <a16:creationId xmlns:a16="http://schemas.microsoft.com/office/drawing/2014/main" id="{9634FC3B-0AE7-41D7-9DD0-50EBE9128969}"/>
              </a:ext>
            </a:extLst>
          </p:cNvPr>
          <p:cNvPicPr>
            <a:picLocks noChangeAspect="1"/>
          </p:cNvPicPr>
          <p:nvPr/>
        </p:nvPicPr>
        <p:blipFill>
          <a:blip r:embed="rId2"/>
          <a:stretch>
            <a:fillRect/>
          </a:stretch>
        </p:blipFill>
        <p:spPr>
          <a:xfrm>
            <a:off x="1734532" y="1759146"/>
            <a:ext cx="8427723" cy="4603948"/>
          </a:xfrm>
          <a:prstGeom prst="rect">
            <a:avLst/>
          </a:prstGeom>
        </p:spPr>
      </p:pic>
      <p:sp>
        <p:nvSpPr>
          <p:cNvPr id="9" name="Title 1">
            <a:extLst>
              <a:ext uri="{FF2B5EF4-FFF2-40B4-BE49-F238E27FC236}">
                <a16:creationId xmlns:a16="http://schemas.microsoft.com/office/drawing/2014/main" id="{CD8553D1-D750-4C36-B3D0-515B26DEFE46}"/>
              </a:ext>
            </a:extLst>
          </p:cNvPr>
          <p:cNvSpPr txBox="1">
            <a:spLocks/>
          </p:cNvSpPr>
          <p:nvPr/>
        </p:nvSpPr>
        <p:spPr>
          <a:xfrm>
            <a:off x="804718" y="355596"/>
            <a:ext cx="4307248" cy="1325563"/>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a:t>Final Product</a:t>
            </a:r>
            <a:endParaRPr lang="vi-VN"/>
          </a:p>
        </p:txBody>
      </p:sp>
      <p:sp>
        <p:nvSpPr>
          <p:cNvPr id="12" name="TextBox 11">
            <a:extLst>
              <a:ext uri="{FF2B5EF4-FFF2-40B4-BE49-F238E27FC236}">
                <a16:creationId xmlns:a16="http://schemas.microsoft.com/office/drawing/2014/main" id="{7E773140-9817-48DC-ADC9-98B8BBA07666}"/>
              </a:ext>
            </a:extLst>
          </p:cNvPr>
          <p:cNvSpPr txBox="1"/>
          <p:nvPr/>
        </p:nvSpPr>
        <p:spPr>
          <a:xfrm>
            <a:off x="2849" y="6490531"/>
            <a:ext cx="295758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Speaker: Emanuel</a:t>
            </a:r>
          </a:p>
        </p:txBody>
      </p:sp>
    </p:spTree>
    <p:extLst>
      <p:ext uri="{BB962C8B-B14F-4D97-AF65-F5344CB8AC3E}">
        <p14:creationId xmlns:p14="http://schemas.microsoft.com/office/powerpoint/2010/main" val="3966219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46857E-B31B-4EF7-9E11-2BE3A75A043A}"/>
              </a:ext>
            </a:extLst>
          </p:cNvPr>
          <p:cNvSpPr txBox="1">
            <a:spLocks/>
          </p:cNvSpPr>
          <p:nvPr/>
        </p:nvSpPr>
        <p:spPr>
          <a:xfrm>
            <a:off x="239697" y="355596"/>
            <a:ext cx="4872269" cy="1325563"/>
          </a:xfrm>
          <a:prstGeom prst="rect">
            <a:avLst/>
          </a:prstGeom>
        </p:spPr>
        <p:txBody>
          <a:bodyP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endParaRPr lang="vi-VN"/>
          </a:p>
        </p:txBody>
      </p:sp>
      <p:sp>
        <p:nvSpPr>
          <p:cNvPr id="7" name="Title 1">
            <a:extLst>
              <a:ext uri="{FF2B5EF4-FFF2-40B4-BE49-F238E27FC236}">
                <a16:creationId xmlns:a16="http://schemas.microsoft.com/office/drawing/2014/main" id="{1D7050FA-52B5-47F8-A169-AD5B71FC9E4B}"/>
              </a:ext>
            </a:extLst>
          </p:cNvPr>
          <p:cNvSpPr txBox="1">
            <a:spLocks/>
          </p:cNvSpPr>
          <p:nvPr/>
        </p:nvSpPr>
        <p:spPr>
          <a:xfrm>
            <a:off x="804718" y="355596"/>
            <a:ext cx="4307248" cy="1325563"/>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endParaRPr lang="en-US"/>
          </a:p>
          <a:p>
            <a:r>
              <a:rPr lang="en-US"/>
              <a:t>References</a:t>
            </a:r>
            <a:endParaRPr lang="vi-VN"/>
          </a:p>
        </p:txBody>
      </p:sp>
    </p:spTree>
    <p:extLst>
      <p:ext uri="{BB962C8B-B14F-4D97-AF65-F5344CB8AC3E}">
        <p14:creationId xmlns:p14="http://schemas.microsoft.com/office/powerpoint/2010/main" val="2150477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a:xfrm>
            <a:off x="239697" y="4867539"/>
            <a:ext cx="3444536" cy="1025525"/>
          </a:xfrm>
        </p:spPr>
        <p:txBody>
          <a:bodyPr/>
          <a:lstStyle/>
          <a:p>
            <a:r>
              <a:rPr lang="en-US"/>
              <a:t>Motivation</a:t>
            </a:r>
          </a:p>
        </p:txBody>
      </p:sp>
      <p:sp>
        <p:nvSpPr>
          <p:cNvPr id="2" name="Rectangle: Rounded Corners 1">
            <a:extLst>
              <a:ext uri="{FF2B5EF4-FFF2-40B4-BE49-F238E27FC236}">
                <a16:creationId xmlns:a16="http://schemas.microsoft.com/office/drawing/2014/main" id="{9D0C9693-F51D-4525-B51E-0472DECBE5B3}"/>
              </a:ext>
            </a:extLst>
          </p:cNvPr>
          <p:cNvSpPr/>
          <p:nvPr/>
        </p:nvSpPr>
        <p:spPr>
          <a:xfrm>
            <a:off x="3764131" y="2172613"/>
            <a:ext cx="7403977" cy="1123221"/>
          </a:xfrm>
          <a:prstGeom prst="roundRect">
            <a:avLst/>
          </a:prstGeom>
          <a:solidFill>
            <a:schemeClr val="accent1">
              <a:lumMod val="75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Arial" panose="020B0604020202020204" pitchFamily="34" charset="0"/>
              <a:buChar char="•"/>
            </a:pPr>
            <a:r>
              <a:rPr lang="en-US" sz="1800"/>
              <a:t>COVID- 19 has been spreading quickly since November 2019</a:t>
            </a:r>
            <a:endParaRPr lang="vi-VN" sz="1800"/>
          </a:p>
          <a:p>
            <a:pPr marL="285750" lvl="0" indent="-285750">
              <a:buFont typeface="Arial" panose="020B0604020202020204" pitchFamily="34" charset="0"/>
              <a:buChar char="•"/>
            </a:pPr>
            <a:r>
              <a:rPr lang="en-US" sz="1800"/>
              <a:t>More than 400,000 people have lost their lives</a:t>
            </a:r>
            <a:endParaRPr lang="vi-VN" sz="1800"/>
          </a:p>
        </p:txBody>
      </p:sp>
      <p:sp>
        <p:nvSpPr>
          <p:cNvPr id="21" name="Rectangle: Rounded Corners 20">
            <a:extLst>
              <a:ext uri="{FF2B5EF4-FFF2-40B4-BE49-F238E27FC236}">
                <a16:creationId xmlns:a16="http://schemas.microsoft.com/office/drawing/2014/main" id="{9649D551-A898-4C28-8A32-C1744A33DF0E}"/>
              </a:ext>
            </a:extLst>
          </p:cNvPr>
          <p:cNvSpPr/>
          <p:nvPr/>
        </p:nvSpPr>
        <p:spPr>
          <a:xfrm>
            <a:off x="3764132" y="3289178"/>
            <a:ext cx="7403976" cy="1123221"/>
          </a:xfrm>
          <a:prstGeom prst="roundRect">
            <a:avLst/>
          </a:prstGeom>
          <a:solidFill>
            <a:schemeClr val="accent1"/>
          </a:solidFill>
          <a:ln>
            <a:solidFill>
              <a:srgbClr val="AAD3D6"/>
            </a:solid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Arial" panose="020B0604020202020204" pitchFamily="34" charset="0"/>
              <a:buChar char="•"/>
            </a:pPr>
            <a:r>
              <a:rPr lang="en-US" sz="1800"/>
              <a:t>WHO and public health officials recommend wearing mask and social distancing of 6-feet or more to reduce the risk of transmission</a:t>
            </a:r>
            <a:endParaRPr lang="vi-VN" sz="1800"/>
          </a:p>
        </p:txBody>
      </p:sp>
      <p:sp>
        <p:nvSpPr>
          <p:cNvPr id="22" name="Rectangle: Rounded Corners 21">
            <a:extLst>
              <a:ext uri="{FF2B5EF4-FFF2-40B4-BE49-F238E27FC236}">
                <a16:creationId xmlns:a16="http://schemas.microsoft.com/office/drawing/2014/main" id="{32F878DA-495F-4D52-82B9-78DB8F45A42D}"/>
              </a:ext>
            </a:extLst>
          </p:cNvPr>
          <p:cNvSpPr/>
          <p:nvPr/>
        </p:nvSpPr>
        <p:spPr>
          <a:xfrm>
            <a:off x="3764131" y="4412399"/>
            <a:ext cx="7403975" cy="1123221"/>
          </a:xfrm>
          <a:prstGeom prst="roundRect">
            <a:avLst/>
          </a:prstGeom>
          <a:solidFill>
            <a:srgbClr val="3B7579"/>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Arial" panose="020B0604020202020204" pitchFamily="34" charset="0"/>
              <a:buChar char="•"/>
            </a:pPr>
            <a:r>
              <a:rPr lang="en-US" sz="1800"/>
              <a:t>Many public places are vulnerable to become a catalyst of spreading the virus: restaurants, schools, supermarkets, </a:t>
            </a:r>
            <a:r>
              <a:rPr lang="en-US" sz="1800" err="1"/>
              <a:t>etc</a:t>
            </a:r>
            <a:endParaRPr lang="vi-VN" sz="1800"/>
          </a:p>
        </p:txBody>
      </p:sp>
      <p:sp>
        <p:nvSpPr>
          <p:cNvPr id="23" name="Rectangle: Rounded Corners 22">
            <a:extLst>
              <a:ext uri="{FF2B5EF4-FFF2-40B4-BE49-F238E27FC236}">
                <a16:creationId xmlns:a16="http://schemas.microsoft.com/office/drawing/2014/main" id="{AF629C21-A0B9-46E0-BB8F-EAC15373733F}"/>
              </a:ext>
            </a:extLst>
          </p:cNvPr>
          <p:cNvSpPr/>
          <p:nvPr/>
        </p:nvSpPr>
        <p:spPr>
          <a:xfrm>
            <a:off x="3764132" y="5535620"/>
            <a:ext cx="7403974" cy="1123221"/>
          </a:xfrm>
          <a:prstGeom prst="roundRect">
            <a:avLst/>
          </a:prstGeom>
          <a:effectLst>
            <a:softEdge rad="31750"/>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lvl="0" indent="-285750">
              <a:buFont typeface="Arial" panose="020B0604020202020204" pitchFamily="34" charset="0"/>
              <a:buChar char="•"/>
            </a:pPr>
            <a:r>
              <a:rPr lang="en-US" sz="1800"/>
              <a:t>To</a:t>
            </a:r>
            <a:r>
              <a:rPr lang="en-US" sz="1800" baseline="0"/>
              <a:t> build a low cost and effective robot that uses machine learning to </a:t>
            </a:r>
            <a:r>
              <a:rPr lang="en-US"/>
              <a:t>detect</a:t>
            </a:r>
            <a:r>
              <a:rPr lang="en-US" sz="1800" baseline="0"/>
              <a:t> faces of people without masks</a:t>
            </a:r>
            <a:endParaRPr lang="vi-VN" sz="1800"/>
          </a:p>
          <a:p>
            <a:pPr marL="285750" indent="-285750">
              <a:buFont typeface="Arial" panose="020B0604020202020204" pitchFamily="34" charset="0"/>
              <a:buChar char="•"/>
            </a:pPr>
            <a:r>
              <a:rPr lang="en-US" sz="1800"/>
              <a:t>Automatically open its storage compartments for non-mask wearing person to get a face mask</a:t>
            </a:r>
            <a:r>
              <a:rPr lang="en-US"/>
              <a:t> </a:t>
            </a:r>
            <a:endParaRPr lang="vi-VN" sz="1800"/>
          </a:p>
        </p:txBody>
      </p:sp>
      <p:sp>
        <p:nvSpPr>
          <p:cNvPr id="3" name="TextBox 2">
            <a:extLst>
              <a:ext uri="{FF2B5EF4-FFF2-40B4-BE49-F238E27FC236}">
                <a16:creationId xmlns:a16="http://schemas.microsoft.com/office/drawing/2014/main" id="{D6ED71D0-2FB7-4235-8A8C-3BE270B5979C}"/>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Tree>
    <p:extLst>
      <p:ext uri="{BB962C8B-B14F-4D97-AF65-F5344CB8AC3E}">
        <p14:creationId xmlns:p14="http://schemas.microsoft.com/office/powerpoint/2010/main" val="2761692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46857E-B31B-4EF7-9E11-2BE3A75A043A}"/>
              </a:ext>
            </a:extLst>
          </p:cNvPr>
          <p:cNvSpPr txBox="1">
            <a:spLocks/>
          </p:cNvSpPr>
          <p:nvPr/>
        </p:nvSpPr>
        <p:spPr>
          <a:xfrm>
            <a:off x="239697" y="355596"/>
            <a:ext cx="4872269" cy="1325563"/>
          </a:xfrm>
          <a:prstGeom prst="rect">
            <a:avLst/>
          </a:prstGeom>
        </p:spPr>
        <p:txBody>
          <a:bodyP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endParaRPr lang="vi-VN"/>
          </a:p>
        </p:txBody>
      </p:sp>
      <p:sp>
        <p:nvSpPr>
          <p:cNvPr id="7" name="Title 1">
            <a:extLst>
              <a:ext uri="{FF2B5EF4-FFF2-40B4-BE49-F238E27FC236}">
                <a16:creationId xmlns:a16="http://schemas.microsoft.com/office/drawing/2014/main" id="{1D7050FA-52B5-47F8-A169-AD5B71FC9E4B}"/>
              </a:ext>
            </a:extLst>
          </p:cNvPr>
          <p:cNvSpPr txBox="1">
            <a:spLocks/>
          </p:cNvSpPr>
          <p:nvPr/>
        </p:nvSpPr>
        <p:spPr>
          <a:xfrm>
            <a:off x="4797598" y="233676"/>
            <a:ext cx="4307248" cy="1386523"/>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endParaRPr lang="en-US"/>
          </a:p>
          <a:p>
            <a:r>
              <a:rPr lang="en-US"/>
              <a:t>Questions?</a:t>
            </a:r>
            <a:endParaRPr lang="vi-VN"/>
          </a:p>
        </p:txBody>
      </p:sp>
      <p:pic>
        <p:nvPicPr>
          <p:cNvPr id="8" name="Picture 5" descr="A picture containing person, racket, ball, holding&#10;&#10;Description automatically generated">
            <a:extLst>
              <a:ext uri="{FF2B5EF4-FFF2-40B4-BE49-F238E27FC236}">
                <a16:creationId xmlns:a16="http://schemas.microsoft.com/office/drawing/2014/main" id="{7DDA3937-B802-4027-ACEA-FEBA9E8CEE09}"/>
              </a:ext>
            </a:extLst>
          </p:cNvPr>
          <p:cNvPicPr>
            <a:picLocks noGrp="1" noChangeAspect="1"/>
          </p:cNvPicPr>
          <p:nvPr>
            <p:ph type="pic" sz="quarter" idx="10"/>
          </p:nvPr>
        </p:nvPicPr>
        <p:blipFill rotWithShape="1">
          <a:blip r:embed="rId2"/>
          <a:srcRect r="6040" b="3"/>
          <a:stretch/>
        </p:blipFill>
        <p:spPr>
          <a:xfrm>
            <a:off x="4025289" y="1616789"/>
            <a:ext cx="4263342" cy="5185458"/>
          </a:xfrm>
          <a:noFill/>
        </p:spPr>
      </p:pic>
    </p:spTree>
    <p:extLst>
      <p:ext uri="{BB962C8B-B14F-4D97-AF65-F5344CB8AC3E}">
        <p14:creationId xmlns:p14="http://schemas.microsoft.com/office/powerpoint/2010/main" val="61791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a:xfrm>
            <a:off x="239697" y="4867539"/>
            <a:ext cx="3444536" cy="1025525"/>
          </a:xfrm>
        </p:spPr>
        <p:txBody>
          <a:bodyPr/>
          <a:lstStyle/>
          <a:p>
            <a:r>
              <a:rPr lang="en-US"/>
              <a:t>Objectives</a:t>
            </a:r>
          </a:p>
        </p:txBody>
      </p:sp>
      <p:sp>
        <p:nvSpPr>
          <p:cNvPr id="5" name="TextBox 4">
            <a:extLst>
              <a:ext uri="{FF2B5EF4-FFF2-40B4-BE49-F238E27FC236}">
                <a16:creationId xmlns:a16="http://schemas.microsoft.com/office/drawing/2014/main" id="{39B7AC36-0F7C-4B4F-8381-2A01B2F363E7}"/>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
        <p:nvSpPr>
          <p:cNvPr id="17" name="Rectangle: Rounded Corners 16">
            <a:extLst>
              <a:ext uri="{FF2B5EF4-FFF2-40B4-BE49-F238E27FC236}">
                <a16:creationId xmlns:a16="http://schemas.microsoft.com/office/drawing/2014/main" id="{305F2DB8-FEE0-4B1C-A663-B9297B6F8250}"/>
              </a:ext>
            </a:extLst>
          </p:cNvPr>
          <p:cNvSpPr/>
          <p:nvPr/>
        </p:nvSpPr>
        <p:spPr>
          <a:xfrm>
            <a:off x="3764131" y="2172613"/>
            <a:ext cx="7403977" cy="1123221"/>
          </a:xfrm>
          <a:prstGeom prst="roundRect">
            <a:avLst/>
          </a:prstGeom>
          <a:solidFill>
            <a:schemeClr val="accent1">
              <a:lumMod val="75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har char="•"/>
            </a:pPr>
            <a:r>
              <a:rPr lang="en-US">
                <a:ea typeface="+mn-lt"/>
                <a:cs typeface="+mn-lt"/>
              </a:rPr>
              <a:t>Aims to provide a cost-effective and easy to use system to distribute single-use masks </a:t>
            </a:r>
            <a:endParaRPr lang="en-US"/>
          </a:p>
        </p:txBody>
      </p:sp>
      <p:sp>
        <p:nvSpPr>
          <p:cNvPr id="18" name="Rectangle: Rounded Corners 17">
            <a:extLst>
              <a:ext uri="{FF2B5EF4-FFF2-40B4-BE49-F238E27FC236}">
                <a16:creationId xmlns:a16="http://schemas.microsoft.com/office/drawing/2014/main" id="{0031BA82-E80B-4C33-8781-F6EEBC43E9D8}"/>
              </a:ext>
            </a:extLst>
          </p:cNvPr>
          <p:cNvSpPr/>
          <p:nvPr/>
        </p:nvSpPr>
        <p:spPr>
          <a:xfrm>
            <a:off x="3764132" y="3289178"/>
            <a:ext cx="7403976" cy="1123221"/>
          </a:xfrm>
          <a:prstGeom prst="roundRect">
            <a:avLst/>
          </a:prstGeom>
          <a:solidFill>
            <a:schemeClr val="accent1"/>
          </a:solidFill>
          <a:ln>
            <a:solidFill>
              <a:srgbClr val="AAD3D6"/>
            </a:solid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har char="•"/>
            </a:pPr>
            <a:r>
              <a:rPr lang="en-US">
                <a:ea typeface="+mn-lt"/>
                <a:cs typeface="+mn-lt"/>
              </a:rPr>
              <a:t>Rely on simple tried-and-true components and designs</a:t>
            </a:r>
            <a:endParaRPr lang="en-US"/>
          </a:p>
        </p:txBody>
      </p:sp>
      <p:sp>
        <p:nvSpPr>
          <p:cNvPr id="19" name="Rectangle: Rounded Corners 18">
            <a:extLst>
              <a:ext uri="{FF2B5EF4-FFF2-40B4-BE49-F238E27FC236}">
                <a16:creationId xmlns:a16="http://schemas.microsoft.com/office/drawing/2014/main" id="{F1AB4EF9-B34C-494C-9AE1-D54AFB969C9E}"/>
              </a:ext>
            </a:extLst>
          </p:cNvPr>
          <p:cNvSpPr/>
          <p:nvPr/>
        </p:nvSpPr>
        <p:spPr>
          <a:xfrm>
            <a:off x="3764131" y="4412399"/>
            <a:ext cx="7403975" cy="1123221"/>
          </a:xfrm>
          <a:prstGeom prst="roundRect">
            <a:avLst/>
          </a:prstGeom>
          <a:solidFill>
            <a:srgbClr val="3B7579"/>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har char="•"/>
            </a:pPr>
            <a:r>
              <a:rPr lang="en-US">
                <a:cs typeface="Arial"/>
              </a:rPr>
              <a:t>Two main functions: Detection &amp; Data collection</a:t>
            </a:r>
            <a:endParaRPr lang="en-US"/>
          </a:p>
        </p:txBody>
      </p:sp>
      <p:sp>
        <p:nvSpPr>
          <p:cNvPr id="20" name="Rectangle: Rounded Corners 19">
            <a:extLst>
              <a:ext uri="{FF2B5EF4-FFF2-40B4-BE49-F238E27FC236}">
                <a16:creationId xmlns:a16="http://schemas.microsoft.com/office/drawing/2014/main" id="{DC8AABFE-F6DB-4FCA-8CD0-827C5EDB30BD}"/>
              </a:ext>
            </a:extLst>
          </p:cNvPr>
          <p:cNvSpPr/>
          <p:nvPr/>
        </p:nvSpPr>
        <p:spPr>
          <a:xfrm>
            <a:off x="3764132" y="5535620"/>
            <a:ext cx="7403974" cy="1123221"/>
          </a:xfrm>
          <a:prstGeom prst="roundRect">
            <a:avLst/>
          </a:prstGeom>
          <a:effectLst>
            <a:softEdge rad="31750"/>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indent="-285750">
              <a:buChar char="•"/>
            </a:pPr>
            <a:r>
              <a:rPr lang="en-US">
                <a:ea typeface="+mn-lt"/>
                <a:cs typeface="+mn-lt"/>
              </a:rPr>
              <a:t>By gathering user data, we will be able to prepare user statistics on health and behaviors</a:t>
            </a:r>
            <a:endParaRPr lang="en-US"/>
          </a:p>
        </p:txBody>
      </p:sp>
    </p:spTree>
    <p:extLst>
      <p:ext uri="{BB962C8B-B14F-4D97-AF65-F5344CB8AC3E}">
        <p14:creationId xmlns:p14="http://schemas.microsoft.com/office/powerpoint/2010/main" val="1770330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3821731" y="389700"/>
            <a:ext cx="4250657" cy="1325563"/>
          </a:xfrm>
        </p:spPr>
        <p:txBody>
          <a:bodyPr>
            <a:noAutofit/>
          </a:bodyPr>
          <a:lstStyle/>
          <a:p>
            <a:r>
              <a:rPr lang="en-US" sz="5000">
                <a:cs typeface="Gill Sans"/>
              </a:rPr>
              <a:t>Requirements</a:t>
            </a:r>
            <a:endParaRPr lang="en-US" sz="5000">
              <a:solidFill>
                <a:srgbClr val="5DAAB0"/>
              </a:solidFill>
              <a:cs typeface="Gill Sans"/>
            </a:endParaRPr>
          </a:p>
        </p:txBody>
      </p:sp>
      <p:graphicFrame>
        <p:nvGraphicFramePr>
          <p:cNvPr id="7" name="Table 6">
            <a:extLst>
              <a:ext uri="{FF2B5EF4-FFF2-40B4-BE49-F238E27FC236}">
                <a16:creationId xmlns:a16="http://schemas.microsoft.com/office/drawing/2014/main" id="{03018BFD-1648-44D3-B34B-486EB378E947}"/>
              </a:ext>
            </a:extLst>
          </p:cNvPr>
          <p:cNvGraphicFramePr>
            <a:graphicFrameLocks noGrp="1"/>
          </p:cNvGraphicFramePr>
          <p:nvPr>
            <p:extLst>
              <p:ext uri="{D42A27DB-BD31-4B8C-83A1-F6EECF244321}">
                <p14:modId xmlns:p14="http://schemas.microsoft.com/office/powerpoint/2010/main" val="3490415157"/>
              </p:ext>
            </p:extLst>
          </p:nvPr>
        </p:nvGraphicFramePr>
        <p:xfrm>
          <a:off x="680684" y="1972654"/>
          <a:ext cx="5277158" cy="4575924"/>
        </p:xfrm>
        <a:graphic>
          <a:graphicData uri="http://schemas.openxmlformats.org/drawingml/2006/table">
            <a:tbl>
              <a:tblPr firstRow="1" firstCol="1" bandRow="1">
                <a:tableStyleId>{5C22544A-7EE6-4342-B048-85BDC9FD1C3A}</a:tableStyleId>
              </a:tblPr>
              <a:tblGrid>
                <a:gridCol w="2638579">
                  <a:extLst>
                    <a:ext uri="{9D8B030D-6E8A-4147-A177-3AD203B41FA5}">
                      <a16:colId xmlns:a16="http://schemas.microsoft.com/office/drawing/2014/main" val="2448089124"/>
                    </a:ext>
                  </a:extLst>
                </a:gridCol>
                <a:gridCol w="2638579">
                  <a:extLst>
                    <a:ext uri="{9D8B030D-6E8A-4147-A177-3AD203B41FA5}">
                      <a16:colId xmlns:a16="http://schemas.microsoft.com/office/drawing/2014/main" val="3555285953"/>
                    </a:ext>
                  </a:extLst>
                </a:gridCol>
              </a:tblGrid>
              <a:tr h="265128">
                <a:tc>
                  <a:txBody>
                    <a:bodyPr/>
                    <a:lstStyle/>
                    <a:p>
                      <a:r>
                        <a:rPr lang="en-US" sz="1400">
                          <a:effectLst/>
                        </a:rPr>
                        <a:t>Requirement</a:t>
                      </a:r>
                    </a:p>
                  </a:txBody>
                  <a:tcPr marL="68580" marR="68580" marT="0" marB="0"/>
                </a:tc>
                <a:tc>
                  <a:txBody>
                    <a:bodyPr/>
                    <a:lstStyle/>
                    <a:p>
                      <a:r>
                        <a:rPr lang="en-US" sz="1400">
                          <a:effectLst/>
                        </a:rPr>
                        <a:t>Requirement Deliverability</a:t>
                      </a:r>
                    </a:p>
                  </a:txBody>
                  <a:tcPr marL="68580" marR="68580" marT="0" marB="0"/>
                </a:tc>
                <a:extLst>
                  <a:ext uri="{0D108BD9-81ED-4DB2-BD59-A6C34878D82A}">
                    <a16:rowId xmlns:a16="http://schemas.microsoft.com/office/drawing/2014/main" val="4171051085"/>
                  </a:ext>
                </a:extLst>
              </a:tr>
              <a:tr h="1080152">
                <a:tc>
                  <a:txBody>
                    <a:bodyPr/>
                    <a:lstStyle/>
                    <a:p>
                      <a:pPr algn="just"/>
                      <a:r>
                        <a:rPr lang="en-US" sz="1400">
                          <a:effectLst/>
                        </a:rPr>
                        <a:t>The production cost of the entire system will not exceed $1000 in investment.</a:t>
                      </a:r>
                    </a:p>
                  </a:txBody>
                  <a:tcPr marL="68580" marR="68580" marT="0" marB="0"/>
                </a:tc>
                <a:tc>
                  <a:txBody>
                    <a:bodyPr/>
                    <a:lstStyle/>
                    <a:p>
                      <a:pPr algn="just"/>
                      <a:r>
                        <a:rPr lang="en-US" sz="1400">
                          <a:effectLst/>
                        </a:rPr>
                        <a:t>The components required for the development of the final product will mostly be second-hand to save on cost.</a:t>
                      </a:r>
                    </a:p>
                  </a:txBody>
                  <a:tcPr marL="68580" marR="68580" marT="0" marB="0"/>
                </a:tc>
                <a:extLst>
                  <a:ext uri="{0D108BD9-81ED-4DB2-BD59-A6C34878D82A}">
                    <a16:rowId xmlns:a16="http://schemas.microsoft.com/office/drawing/2014/main" val="2470067230"/>
                  </a:ext>
                </a:extLst>
              </a:tr>
              <a:tr h="1345286">
                <a:tc>
                  <a:txBody>
                    <a:bodyPr/>
                    <a:lstStyle/>
                    <a:p>
                      <a:pPr algn="just"/>
                      <a:r>
                        <a:rPr lang="en-US" sz="1400">
                          <a:effectLst/>
                        </a:rPr>
                        <a:t>The system shall be sturdy and reliable enough to sit in one spot for years on end.</a:t>
                      </a:r>
                    </a:p>
                  </a:txBody>
                  <a:tcPr marL="68580" marR="68580" marT="0" marB="0"/>
                </a:tc>
                <a:tc>
                  <a:txBody>
                    <a:bodyPr/>
                    <a:lstStyle/>
                    <a:p>
                      <a:pPr algn="just"/>
                      <a:r>
                        <a:rPr lang="en-US" sz="1400">
                          <a:effectLst/>
                        </a:rPr>
                        <a:t>The body of the system shall be built out of acrylic/hard plastic to provide both a sturdy foundation and cut back on material cost.</a:t>
                      </a:r>
                    </a:p>
                  </a:txBody>
                  <a:tcPr marL="68580" marR="68580" marT="0" marB="0"/>
                </a:tc>
                <a:extLst>
                  <a:ext uri="{0D108BD9-81ED-4DB2-BD59-A6C34878D82A}">
                    <a16:rowId xmlns:a16="http://schemas.microsoft.com/office/drawing/2014/main" val="1278174461"/>
                  </a:ext>
                </a:extLst>
              </a:tr>
              <a:tr h="805206">
                <a:tc>
                  <a:txBody>
                    <a:bodyPr/>
                    <a:lstStyle/>
                    <a:p>
                      <a:pPr algn="just"/>
                      <a:r>
                        <a:rPr lang="en-US" sz="1400">
                          <a:effectLst/>
                        </a:rPr>
                        <a:t>The resolution of the camera shall be no less than 1080 interlaced resolution</a:t>
                      </a:r>
                    </a:p>
                  </a:txBody>
                  <a:tcPr marL="68580" marR="68580" marT="0" marB="0"/>
                </a:tc>
                <a:tc>
                  <a:txBody>
                    <a:bodyPr/>
                    <a:lstStyle/>
                    <a:p>
                      <a:pPr algn="just"/>
                      <a:r>
                        <a:rPr lang="en-US" sz="1400">
                          <a:effectLst/>
                        </a:rPr>
                        <a:t>We shall purchase the correct device that meets this requirement</a:t>
                      </a:r>
                    </a:p>
                  </a:txBody>
                  <a:tcPr marL="68580" marR="68580" marT="0" marB="0"/>
                </a:tc>
                <a:extLst>
                  <a:ext uri="{0D108BD9-81ED-4DB2-BD59-A6C34878D82A}">
                    <a16:rowId xmlns:a16="http://schemas.microsoft.com/office/drawing/2014/main" val="1683054756"/>
                  </a:ext>
                </a:extLst>
              </a:tr>
              <a:tr h="1080152">
                <a:tc>
                  <a:txBody>
                    <a:bodyPr/>
                    <a:lstStyle/>
                    <a:p>
                      <a:pPr algn="just"/>
                      <a:r>
                        <a:rPr lang="en-US" sz="1400">
                          <a:effectLst/>
                        </a:rPr>
                        <a:t>The power delivery shall be able to produce at least 30 Watts under sustained load</a:t>
                      </a:r>
                    </a:p>
                  </a:txBody>
                  <a:tcPr marL="68580" marR="68580" marT="0" marB="0"/>
                </a:tc>
                <a:tc>
                  <a:txBody>
                    <a:bodyPr/>
                    <a:lstStyle/>
                    <a:p>
                      <a:pPr algn="just"/>
                      <a:r>
                        <a:rPr lang="en-US" sz="1400">
                          <a:effectLst/>
                        </a:rPr>
                        <a:t>We shall design the power delivery circuit and use quality products that meets this requirement</a:t>
                      </a:r>
                    </a:p>
                  </a:txBody>
                  <a:tcPr marL="68580" marR="68580" marT="0" marB="0"/>
                </a:tc>
                <a:extLst>
                  <a:ext uri="{0D108BD9-81ED-4DB2-BD59-A6C34878D82A}">
                    <a16:rowId xmlns:a16="http://schemas.microsoft.com/office/drawing/2014/main" val="36375914"/>
                  </a:ext>
                </a:extLst>
              </a:tr>
            </a:tbl>
          </a:graphicData>
        </a:graphic>
      </p:graphicFrame>
      <p:graphicFrame>
        <p:nvGraphicFramePr>
          <p:cNvPr id="9" name="Table 8">
            <a:extLst>
              <a:ext uri="{FF2B5EF4-FFF2-40B4-BE49-F238E27FC236}">
                <a16:creationId xmlns:a16="http://schemas.microsoft.com/office/drawing/2014/main" id="{39594364-7FB5-4058-8804-F7D422342DAE}"/>
              </a:ext>
            </a:extLst>
          </p:cNvPr>
          <p:cNvGraphicFramePr>
            <a:graphicFrameLocks noGrp="1"/>
          </p:cNvGraphicFramePr>
          <p:nvPr>
            <p:extLst>
              <p:ext uri="{D42A27DB-BD31-4B8C-83A1-F6EECF244321}">
                <p14:modId xmlns:p14="http://schemas.microsoft.com/office/powerpoint/2010/main" val="1946644439"/>
              </p:ext>
            </p:extLst>
          </p:nvPr>
        </p:nvGraphicFramePr>
        <p:xfrm>
          <a:off x="6266677" y="1952714"/>
          <a:ext cx="5329332" cy="4602480"/>
        </p:xfrm>
        <a:graphic>
          <a:graphicData uri="http://schemas.openxmlformats.org/drawingml/2006/table">
            <a:tbl>
              <a:tblPr firstRow="1" bandRow="1">
                <a:tableStyleId>{5C22544A-7EE6-4342-B048-85BDC9FD1C3A}</a:tableStyleId>
              </a:tblPr>
              <a:tblGrid>
                <a:gridCol w="2664666">
                  <a:extLst>
                    <a:ext uri="{9D8B030D-6E8A-4147-A177-3AD203B41FA5}">
                      <a16:colId xmlns:a16="http://schemas.microsoft.com/office/drawing/2014/main" val="3235230173"/>
                    </a:ext>
                  </a:extLst>
                </a:gridCol>
                <a:gridCol w="2664666">
                  <a:extLst>
                    <a:ext uri="{9D8B030D-6E8A-4147-A177-3AD203B41FA5}">
                      <a16:colId xmlns:a16="http://schemas.microsoft.com/office/drawing/2014/main" val="3859738096"/>
                    </a:ext>
                  </a:extLst>
                </a:gridCol>
              </a:tblGrid>
              <a:tr h="0">
                <a:tc>
                  <a:txBody>
                    <a:bodyPr/>
                    <a:lstStyle/>
                    <a:p>
                      <a:pPr lvl="0">
                        <a:buNone/>
                      </a:pPr>
                      <a:r>
                        <a:rPr lang="en-US" sz="1400">
                          <a:effectLst/>
                        </a:rPr>
                        <a:t>Requirement</a:t>
                      </a:r>
                      <a:endParaRPr lang="en-US"/>
                    </a:p>
                  </a:txBody>
                  <a:tcPr>
                    <a:solidFill>
                      <a:srgbClr val="5DAAB0"/>
                    </a:solidFill>
                  </a:tcPr>
                </a:tc>
                <a:tc>
                  <a:txBody>
                    <a:bodyPr/>
                    <a:lstStyle/>
                    <a:p>
                      <a:pPr lvl="0">
                        <a:buNone/>
                      </a:pPr>
                      <a:r>
                        <a:rPr lang="en-US" sz="1400">
                          <a:effectLst/>
                        </a:rPr>
                        <a:t>Requirement Deliverability</a:t>
                      </a:r>
                    </a:p>
                  </a:txBody>
                  <a:tcPr/>
                </a:tc>
                <a:extLst>
                  <a:ext uri="{0D108BD9-81ED-4DB2-BD59-A6C34878D82A}">
                    <a16:rowId xmlns:a16="http://schemas.microsoft.com/office/drawing/2014/main" val="2505315521"/>
                  </a:ext>
                </a:extLst>
              </a:tr>
              <a:tr h="0">
                <a:tc>
                  <a:txBody>
                    <a:bodyPr/>
                    <a:lstStyle/>
                    <a:p>
                      <a:pPr algn="just" rtl="0" fontAlgn="base"/>
                      <a:r>
                        <a:rPr lang="en-US" sz="1400" b="1">
                          <a:solidFill>
                            <a:schemeClr val="bg1"/>
                          </a:solidFill>
                          <a:effectLst/>
                        </a:rPr>
                        <a:t>The microcontroller shall be able to interact with at least 5 devices at once​</a:t>
                      </a:r>
                    </a:p>
                  </a:txBody>
                  <a:tcPr>
                    <a:solidFill>
                      <a:srgbClr val="5DAAB0"/>
                    </a:solidFill>
                  </a:tcPr>
                </a:tc>
                <a:tc>
                  <a:txBody>
                    <a:bodyPr/>
                    <a:lstStyle/>
                    <a:p>
                      <a:pPr algn="just" rtl="0" fontAlgn="base"/>
                      <a:r>
                        <a:rPr lang="en-US" sz="1400">
                          <a:effectLst/>
                        </a:rPr>
                        <a:t>We shall purchase the correct device that meets this requirement​</a:t>
                      </a:r>
                    </a:p>
                  </a:txBody>
                  <a:tcPr/>
                </a:tc>
                <a:extLst>
                  <a:ext uri="{0D108BD9-81ED-4DB2-BD59-A6C34878D82A}">
                    <a16:rowId xmlns:a16="http://schemas.microsoft.com/office/drawing/2014/main" val="1557237874"/>
                  </a:ext>
                </a:extLst>
              </a:tr>
              <a:tr h="0">
                <a:tc>
                  <a:txBody>
                    <a:bodyPr/>
                    <a:lstStyle/>
                    <a:p>
                      <a:pPr lvl="0" algn="just">
                        <a:buNone/>
                      </a:pPr>
                      <a:r>
                        <a:rPr lang="en-US" sz="1400" b="1" i="0" u="none" strike="noStrike" noProof="0">
                          <a:solidFill>
                            <a:schemeClr val="bg1"/>
                          </a:solidFill>
                          <a:effectLst/>
                          <a:latin typeface="Arial"/>
                        </a:rPr>
                        <a:t>The door-opening-motor shall be able to move the door in the 90-degree range</a:t>
                      </a:r>
                      <a:endParaRPr lang="en-US" b="1">
                        <a:solidFill>
                          <a:schemeClr val="bg1"/>
                        </a:solidFill>
                      </a:endParaRPr>
                    </a:p>
                  </a:txBody>
                  <a:tcPr>
                    <a:solidFill>
                      <a:srgbClr val="5DAAB0"/>
                    </a:solidFill>
                  </a:tcPr>
                </a:tc>
                <a:tc>
                  <a:txBody>
                    <a:bodyPr/>
                    <a:lstStyle/>
                    <a:p>
                      <a:pPr lvl="0" algn="just">
                        <a:buNone/>
                      </a:pPr>
                      <a:r>
                        <a:rPr lang="en-US" sz="1400" b="0" i="0" u="none" strike="noStrike" noProof="0">
                          <a:effectLst/>
                          <a:latin typeface="Arial"/>
                        </a:rPr>
                        <a:t>The software that controls the motor shall be tuned manually to meet this requirement</a:t>
                      </a:r>
                      <a:endParaRPr lang="en-US"/>
                    </a:p>
                  </a:txBody>
                  <a:tcPr/>
                </a:tc>
                <a:extLst>
                  <a:ext uri="{0D108BD9-81ED-4DB2-BD59-A6C34878D82A}">
                    <a16:rowId xmlns:a16="http://schemas.microsoft.com/office/drawing/2014/main" val="2610625881"/>
                  </a:ext>
                </a:extLst>
              </a:tr>
              <a:tr h="0">
                <a:tc>
                  <a:txBody>
                    <a:bodyPr/>
                    <a:lstStyle/>
                    <a:p>
                      <a:pPr algn="just" rtl="0" fontAlgn="base"/>
                      <a:r>
                        <a:rPr lang="en-US" sz="1400" b="1">
                          <a:solidFill>
                            <a:schemeClr val="bg1"/>
                          </a:solidFill>
                          <a:effectLst/>
                        </a:rPr>
                        <a:t>The range sensor shall have the range of at least 1 meters​</a:t>
                      </a:r>
                    </a:p>
                  </a:txBody>
                  <a:tcPr>
                    <a:solidFill>
                      <a:srgbClr val="5DAAB0"/>
                    </a:solidFill>
                  </a:tcPr>
                </a:tc>
                <a:tc>
                  <a:txBody>
                    <a:bodyPr/>
                    <a:lstStyle/>
                    <a:p>
                      <a:pPr algn="just" rtl="0" fontAlgn="base"/>
                      <a:r>
                        <a:rPr lang="en-US" sz="1400">
                          <a:effectLst/>
                        </a:rPr>
                        <a:t>We shall buy the correct device that meets this requirement​</a:t>
                      </a:r>
                    </a:p>
                  </a:txBody>
                  <a:tcPr/>
                </a:tc>
                <a:extLst>
                  <a:ext uri="{0D108BD9-81ED-4DB2-BD59-A6C34878D82A}">
                    <a16:rowId xmlns:a16="http://schemas.microsoft.com/office/drawing/2014/main" val="4250241901"/>
                  </a:ext>
                </a:extLst>
              </a:tr>
              <a:tr h="0">
                <a:tc>
                  <a:txBody>
                    <a:bodyPr/>
                    <a:lstStyle/>
                    <a:p>
                      <a:pPr algn="just" rtl="0" fontAlgn="base"/>
                      <a:r>
                        <a:rPr lang="en-US" sz="1400" b="1">
                          <a:solidFill>
                            <a:schemeClr val="bg1"/>
                          </a:solidFill>
                          <a:effectLst/>
                        </a:rPr>
                        <a:t>The image processor shall be able to accurately process 1 image at a time​</a:t>
                      </a:r>
                    </a:p>
                  </a:txBody>
                  <a:tcPr>
                    <a:solidFill>
                      <a:srgbClr val="5DAAB0"/>
                    </a:solidFill>
                  </a:tcPr>
                </a:tc>
                <a:tc>
                  <a:txBody>
                    <a:bodyPr/>
                    <a:lstStyle/>
                    <a:p>
                      <a:pPr algn="just" rtl="0" fontAlgn="base"/>
                      <a:r>
                        <a:rPr lang="en-US" sz="1400">
                          <a:effectLst/>
                        </a:rPr>
                        <a:t>We shall program the processor and design the algorithm in such a way that this requirement is met​</a:t>
                      </a:r>
                    </a:p>
                  </a:txBody>
                  <a:tcPr/>
                </a:tc>
                <a:extLst>
                  <a:ext uri="{0D108BD9-81ED-4DB2-BD59-A6C34878D82A}">
                    <a16:rowId xmlns:a16="http://schemas.microsoft.com/office/drawing/2014/main" val="1404053379"/>
                  </a:ext>
                </a:extLst>
              </a:tr>
              <a:tr h="0">
                <a:tc>
                  <a:txBody>
                    <a:bodyPr/>
                    <a:lstStyle/>
                    <a:p>
                      <a:pPr algn="just" rtl="0" fontAlgn="base"/>
                      <a:r>
                        <a:rPr lang="en-US" sz="1400" b="1">
                          <a:solidFill>
                            <a:schemeClr val="bg1"/>
                          </a:solidFill>
                          <a:effectLst/>
                        </a:rPr>
                        <a:t>The image processor shall support a form of database either in the MySQL fashion or simply as a text file to store data​</a:t>
                      </a:r>
                    </a:p>
                  </a:txBody>
                  <a:tcPr>
                    <a:solidFill>
                      <a:srgbClr val="5DAAB0"/>
                    </a:solidFill>
                  </a:tcPr>
                </a:tc>
                <a:tc>
                  <a:txBody>
                    <a:bodyPr/>
                    <a:lstStyle/>
                    <a:p>
                      <a:pPr algn="just" rtl="0" fontAlgn="base"/>
                      <a:r>
                        <a:rPr lang="en-US" sz="1400">
                          <a:effectLst/>
                        </a:rPr>
                        <a:t>We shall program the processor correctly to meet this requirement​</a:t>
                      </a:r>
                    </a:p>
                  </a:txBody>
                  <a:tcPr/>
                </a:tc>
                <a:extLst>
                  <a:ext uri="{0D108BD9-81ED-4DB2-BD59-A6C34878D82A}">
                    <a16:rowId xmlns:a16="http://schemas.microsoft.com/office/drawing/2014/main" val="1421658857"/>
                  </a:ext>
                </a:extLst>
              </a:tr>
            </a:tbl>
          </a:graphicData>
        </a:graphic>
      </p:graphicFrame>
      <p:sp>
        <p:nvSpPr>
          <p:cNvPr id="21" name="TextBox 20">
            <a:extLst>
              <a:ext uri="{FF2B5EF4-FFF2-40B4-BE49-F238E27FC236}">
                <a16:creationId xmlns:a16="http://schemas.microsoft.com/office/drawing/2014/main" id="{D89DD59F-2518-4EA1-B23A-5F1C0D3F74B1}"/>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Tree>
    <p:extLst>
      <p:ext uri="{BB962C8B-B14F-4D97-AF65-F5344CB8AC3E}">
        <p14:creationId xmlns:p14="http://schemas.microsoft.com/office/powerpoint/2010/main" val="329899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3032-47EA-4DF7-B70A-40041CAF5AE3}"/>
              </a:ext>
            </a:extLst>
          </p:cNvPr>
          <p:cNvSpPr>
            <a:spLocks noGrp="1"/>
          </p:cNvSpPr>
          <p:nvPr>
            <p:ph type="title"/>
          </p:nvPr>
        </p:nvSpPr>
        <p:spPr>
          <a:xfrm>
            <a:off x="4434181" y="552831"/>
            <a:ext cx="3317617" cy="1325563"/>
          </a:xfrm>
        </p:spPr>
        <p:txBody>
          <a:bodyPr/>
          <a:lstStyle/>
          <a:p>
            <a:r>
              <a:rPr lang="en-US">
                <a:ea typeface="+mj-lt"/>
                <a:cs typeface="+mj-lt"/>
              </a:rPr>
              <a:t>Specifications</a:t>
            </a:r>
            <a:endParaRPr lang="en-US"/>
          </a:p>
        </p:txBody>
      </p:sp>
      <p:graphicFrame>
        <p:nvGraphicFramePr>
          <p:cNvPr id="9" name="Table 8">
            <a:extLst>
              <a:ext uri="{FF2B5EF4-FFF2-40B4-BE49-F238E27FC236}">
                <a16:creationId xmlns:a16="http://schemas.microsoft.com/office/drawing/2014/main" id="{539574AA-B0E7-4890-851F-9B6CE8E41CAE}"/>
              </a:ext>
            </a:extLst>
          </p:cNvPr>
          <p:cNvGraphicFramePr>
            <a:graphicFrameLocks noGrp="1"/>
          </p:cNvGraphicFramePr>
          <p:nvPr>
            <p:extLst>
              <p:ext uri="{D42A27DB-BD31-4B8C-83A1-F6EECF244321}">
                <p14:modId xmlns:p14="http://schemas.microsoft.com/office/powerpoint/2010/main" val="1644517507"/>
              </p:ext>
            </p:extLst>
          </p:nvPr>
        </p:nvGraphicFramePr>
        <p:xfrm>
          <a:off x="1239140" y="1880074"/>
          <a:ext cx="9655016" cy="4616826"/>
        </p:xfrm>
        <a:graphic>
          <a:graphicData uri="http://schemas.openxmlformats.org/drawingml/2006/table">
            <a:tbl>
              <a:tblPr firstRow="1" firstCol="1" bandRow="1">
                <a:tableStyleId>{5C22544A-7EE6-4342-B048-85BDC9FD1C3A}</a:tableStyleId>
              </a:tblPr>
              <a:tblGrid>
                <a:gridCol w="4827508">
                  <a:extLst>
                    <a:ext uri="{9D8B030D-6E8A-4147-A177-3AD203B41FA5}">
                      <a16:colId xmlns:a16="http://schemas.microsoft.com/office/drawing/2014/main" val="1119960049"/>
                    </a:ext>
                  </a:extLst>
                </a:gridCol>
                <a:gridCol w="4827508">
                  <a:extLst>
                    <a:ext uri="{9D8B030D-6E8A-4147-A177-3AD203B41FA5}">
                      <a16:colId xmlns:a16="http://schemas.microsoft.com/office/drawing/2014/main" val="2619215347"/>
                    </a:ext>
                  </a:extLst>
                </a:gridCol>
              </a:tblGrid>
              <a:tr h="304406">
                <a:tc>
                  <a:txBody>
                    <a:bodyPr/>
                    <a:lstStyle/>
                    <a:p>
                      <a:r>
                        <a:rPr lang="en-US">
                          <a:effectLst/>
                        </a:rPr>
                        <a:t>Component</a:t>
                      </a:r>
                    </a:p>
                  </a:txBody>
                  <a:tcPr marL="68580" marR="68580" marT="0" marB="0"/>
                </a:tc>
                <a:tc>
                  <a:txBody>
                    <a:bodyPr/>
                    <a:lstStyle/>
                    <a:p>
                      <a:r>
                        <a:rPr lang="en-US">
                          <a:effectLst/>
                        </a:rPr>
                        <a:t>Specification</a:t>
                      </a:r>
                    </a:p>
                  </a:txBody>
                  <a:tcPr marL="68580" marR="68580" marT="0" marB="0"/>
                </a:tc>
                <a:extLst>
                  <a:ext uri="{0D108BD9-81ED-4DB2-BD59-A6C34878D82A}">
                    <a16:rowId xmlns:a16="http://schemas.microsoft.com/office/drawing/2014/main" val="1211092321"/>
                  </a:ext>
                </a:extLst>
              </a:tr>
              <a:tr h="923364">
                <a:tc>
                  <a:txBody>
                    <a:bodyPr/>
                    <a:lstStyle/>
                    <a:p>
                      <a:r>
                        <a:rPr lang="en-US">
                          <a:effectLst/>
                        </a:rPr>
                        <a:t>Wall Plug</a:t>
                      </a:r>
                    </a:p>
                  </a:txBody>
                  <a:tcPr marL="68580" marR="68580" marT="0" marB="0"/>
                </a:tc>
                <a:tc>
                  <a:txBody>
                    <a:bodyPr/>
                    <a:lstStyle/>
                    <a:p>
                      <a:pPr algn="just"/>
                      <a:r>
                        <a:rPr lang="en-US">
                          <a:effectLst/>
                        </a:rPr>
                        <a:t>USA type A plug standard (Compatible with type B sockets)</a:t>
                      </a:r>
                    </a:p>
                  </a:txBody>
                  <a:tcPr marL="68580" marR="68580" marT="0" marB="0"/>
                </a:tc>
                <a:extLst>
                  <a:ext uri="{0D108BD9-81ED-4DB2-BD59-A6C34878D82A}">
                    <a16:rowId xmlns:a16="http://schemas.microsoft.com/office/drawing/2014/main" val="4039839805"/>
                  </a:ext>
                </a:extLst>
              </a:tr>
              <a:tr h="324700">
                <a:tc>
                  <a:txBody>
                    <a:bodyPr/>
                    <a:lstStyle/>
                    <a:p>
                      <a:r>
                        <a:rPr lang="en-US" u="none">
                          <a:effectLst/>
                        </a:rPr>
                        <a:t>Power Delivery</a:t>
                      </a:r>
                    </a:p>
                  </a:txBody>
                  <a:tcPr marL="68580" marR="68580" marT="0" marB="0"/>
                </a:tc>
                <a:tc>
                  <a:txBody>
                    <a:bodyPr/>
                    <a:lstStyle/>
                    <a:p>
                      <a:r>
                        <a:rPr lang="en-US">
                          <a:effectLst/>
                        </a:rPr>
                        <a:t>120V</a:t>
                      </a:r>
                      <a:r>
                        <a:rPr lang="en-US" baseline="-25000">
                          <a:effectLst/>
                        </a:rPr>
                        <a:t>ac</a:t>
                      </a:r>
                      <a:r>
                        <a:rPr lang="en-US">
                          <a:effectLst/>
                        </a:rPr>
                        <a:t> at 60Hz input / </a:t>
                      </a:r>
                      <a:r>
                        <a:rPr lang="en-US" sz="1800" b="0" i="0" u="none" strike="noStrike" noProof="0">
                          <a:effectLst/>
                          <a:latin typeface="Arial"/>
                        </a:rPr>
                        <a:t>3.3V</a:t>
                      </a:r>
                      <a:r>
                        <a:rPr lang="en-US" sz="1800" b="0" i="0" u="none" strike="noStrike" baseline="-25000" noProof="0">
                          <a:effectLst/>
                          <a:latin typeface="Arial"/>
                        </a:rPr>
                        <a:t>dc</a:t>
                      </a:r>
                      <a:r>
                        <a:rPr lang="en-US" sz="1800" b="0" i="0" u="none" strike="noStrike" noProof="0">
                          <a:effectLst/>
                          <a:latin typeface="Arial"/>
                        </a:rPr>
                        <a:t> and 5V</a:t>
                      </a:r>
                      <a:r>
                        <a:rPr lang="en-US" sz="1800" b="0" i="0" u="none" strike="noStrike" baseline="-25000" noProof="0">
                          <a:effectLst/>
                          <a:latin typeface="Arial"/>
                        </a:rPr>
                        <a:t>dc</a:t>
                      </a:r>
                      <a:r>
                        <a:rPr lang="en-US" sz="1800" b="0" i="0" u="none" strike="noStrike" noProof="0">
                          <a:effectLst/>
                          <a:latin typeface="Arial"/>
                        </a:rPr>
                        <a:t> output</a:t>
                      </a:r>
                      <a:endParaRPr lang="en-US" sz="1800" b="0" i="0" u="none" strike="noStrike" noProof="0">
                        <a:latin typeface="Arial"/>
                      </a:endParaRPr>
                    </a:p>
                  </a:txBody>
                  <a:tcPr marL="68580" marR="68580" marT="0" marB="0"/>
                </a:tc>
                <a:extLst>
                  <a:ext uri="{0D108BD9-81ED-4DB2-BD59-A6C34878D82A}">
                    <a16:rowId xmlns:a16="http://schemas.microsoft.com/office/drawing/2014/main" val="3398144817"/>
                  </a:ext>
                </a:extLst>
              </a:tr>
              <a:tr h="304406">
                <a:tc>
                  <a:txBody>
                    <a:bodyPr/>
                    <a:lstStyle/>
                    <a:p>
                      <a:r>
                        <a:rPr lang="en-US">
                          <a:effectLst/>
                        </a:rPr>
                        <a:t>Full System Dimension</a:t>
                      </a:r>
                    </a:p>
                  </a:txBody>
                  <a:tcPr marL="68580" marR="68580" marT="0" marB="0"/>
                </a:tc>
                <a:tc>
                  <a:txBody>
                    <a:bodyPr/>
                    <a:lstStyle/>
                    <a:p>
                      <a:r>
                        <a:rPr lang="en-US">
                          <a:effectLst/>
                        </a:rPr>
                        <a:t>~10 in x 10 in x 10 in</a:t>
                      </a:r>
                    </a:p>
                  </a:txBody>
                  <a:tcPr marL="68580" marR="68580" marT="0" marB="0"/>
                </a:tc>
                <a:extLst>
                  <a:ext uri="{0D108BD9-81ED-4DB2-BD59-A6C34878D82A}">
                    <a16:rowId xmlns:a16="http://schemas.microsoft.com/office/drawing/2014/main" val="725761250"/>
                  </a:ext>
                </a:extLst>
              </a:tr>
              <a:tr h="304406">
                <a:tc>
                  <a:txBody>
                    <a:bodyPr/>
                    <a:lstStyle/>
                    <a:p>
                      <a:r>
                        <a:rPr lang="en-US">
                          <a:effectLst/>
                        </a:rPr>
                        <a:t>Weight</a:t>
                      </a:r>
                    </a:p>
                  </a:txBody>
                  <a:tcPr marL="68580" marR="68580" marT="0" marB="0"/>
                </a:tc>
                <a:tc>
                  <a:txBody>
                    <a:bodyPr/>
                    <a:lstStyle/>
                    <a:p>
                      <a:r>
                        <a:rPr lang="en-US">
                          <a:effectLst/>
                        </a:rPr>
                        <a:t>&lt; 10 kg</a:t>
                      </a:r>
                    </a:p>
                  </a:txBody>
                  <a:tcPr marL="68580" marR="68580" marT="0" marB="0"/>
                </a:tc>
                <a:extLst>
                  <a:ext uri="{0D108BD9-81ED-4DB2-BD59-A6C34878D82A}">
                    <a16:rowId xmlns:a16="http://schemas.microsoft.com/office/drawing/2014/main" val="2591290387"/>
                  </a:ext>
                </a:extLst>
              </a:tr>
              <a:tr h="304406">
                <a:tc>
                  <a:txBody>
                    <a:bodyPr/>
                    <a:lstStyle/>
                    <a:p>
                      <a:r>
                        <a:rPr lang="en-US">
                          <a:effectLst/>
                        </a:rPr>
                        <a:t>Motor</a:t>
                      </a:r>
                    </a:p>
                  </a:txBody>
                  <a:tcPr marL="68580" marR="68580" marT="0" marB="0"/>
                </a:tc>
                <a:tc>
                  <a:txBody>
                    <a:bodyPr/>
                    <a:lstStyle/>
                    <a:p>
                      <a:r>
                        <a:rPr lang="en-US">
                          <a:effectLst/>
                        </a:rPr>
                        <a:t>Bidirectional</a:t>
                      </a:r>
                    </a:p>
                  </a:txBody>
                  <a:tcPr marL="68580" marR="68580" marT="0" marB="0"/>
                </a:tc>
                <a:extLst>
                  <a:ext uri="{0D108BD9-81ED-4DB2-BD59-A6C34878D82A}">
                    <a16:rowId xmlns:a16="http://schemas.microsoft.com/office/drawing/2014/main" val="698826329"/>
                  </a:ext>
                </a:extLst>
              </a:tr>
              <a:tr h="618960">
                <a:tc>
                  <a:txBody>
                    <a:bodyPr/>
                    <a:lstStyle/>
                    <a:p>
                      <a:r>
                        <a:rPr lang="en-US">
                          <a:effectLst/>
                        </a:rPr>
                        <a:t>Microcontroller</a:t>
                      </a:r>
                    </a:p>
                  </a:txBody>
                  <a:tcPr marL="68580" marR="68580" marT="0" marB="0"/>
                </a:tc>
                <a:tc>
                  <a:txBody>
                    <a:bodyPr/>
                    <a:lstStyle/>
                    <a:p>
                      <a:r>
                        <a:rPr lang="en-US">
                          <a:effectLst/>
                        </a:rPr>
                        <a:t>Support multiple peripherals interfacing</a:t>
                      </a:r>
                    </a:p>
                  </a:txBody>
                  <a:tcPr marL="68580" marR="68580" marT="0" marB="0"/>
                </a:tc>
                <a:extLst>
                  <a:ext uri="{0D108BD9-81ED-4DB2-BD59-A6C34878D82A}">
                    <a16:rowId xmlns:a16="http://schemas.microsoft.com/office/drawing/2014/main" val="4131133004"/>
                  </a:ext>
                </a:extLst>
              </a:tr>
              <a:tr h="618960">
                <a:tc>
                  <a:txBody>
                    <a:bodyPr/>
                    <a:lstStyle/>
                    <a:p>
                      <a:r>
                        <a:rPr lang="en-US">
                          <a:effectLst/>
                        </a:rPr>
                        <a:t>Camera</a:t>
                      </a:r>
                    </a:p>
                  </a:txBody>
                  <a:tcPr marL="68580" marR="68580" marT="0" marB="0"/>
                </a:tc>
                <a:tc>
                  <a:txBody>
                    <a:bodyPr/>
                    <a:lstStyle/>
                    <a:p>
                      <a:pPr algn="just"/>
                      <a:r>
                        <a:rPr lang="en-US">
                          <a:effectLst/>
                        </a:rPr>
                        <a:t>1080p+ resolution, supporting multiple image formats</a:t>
                      </a:r>
                    </a:p>
                  </a:txBody>
                  <a:tcPr marL="68580" marR="68580" marT="0" marB="0"/>
                </a:tc>
                <a:extLst>
                  <a:ext uri="{0D108BD9-81ED-4DB2-BD59-A6C34878D82A}">
                    <a16:rowId xmlns:a16="http://schemas.microsoft.com/office/drawing/2014/main" val="1870379411"/>
                  </a:ext>
                </a:extLst>
              </a:tr>
              <a:tr h="304406">
                <a:tc>
                  <a:txBody>
                    <a:bodyPr/>
                    <a:lstStyle/>
                    <a:p>
                      <a:r>
                        <a:rPr lang="en-US">
                          <a:effectLst/>
                        </a:rPr>
                        <a:t>Image Processor</a:t>
                      </a:r>
                    </a:p>
                  </a:txBody>
                  <a:tcPr marL="68580" marR="68580" marT="0" marB="0"/>
                </a:tc>
                <a:tc>
                  <a:txBody>
                    <a:bodyPr/>
                    <a:lstStyle/>
                    <a:p>
                      <a:r>
                        <a:rPr lang="en-US">
                          <a:effectLst/>
                        </a:rPr>
                        <a:t>~500GFLOPS</a:t>
                      </a:r>
                    </a:p>
                  </a:txBody>
                  <a:tcPr marL="68580" marR="68580" marT="0" marB="0"/>
                </a:tc>
                <a:extLst>
                  <a:ext uri="{0D108BD9-81ED-4DB2-BD59-A6C34878D82A}">
                    <a16:rowId xmlns:a16="http://schemas.microsoft.com/office/drawing/2014/main" val="1254635739"/>
                  </a:ext>
                </a:extLst>
              </a:tr>
              <a:tr h="304406">
                <a:tc>
                  <a:txBody>
                    <a:bodyPr/>
                    <a:lstStyle/>
                    <a:p>
                      <a:r>
                        <a:rPr lang="en-US">
                          <a:effectLst/>
                        </a:rPr>
                        <a:t>Distance Sensor</a:t>
                      </a:r>
                    </a:p>
                  </a:txBody>
                  <a:tcPr marL="68580" marR="68580" marT="0" marB="0"/>
                </a:tc>
                <a:tc>
                  <a:txBody>
                    <a:bodyPr/>
                    <a:lstStyle/>
                    <a:p>
                      <a:r>
                        <a:rPr lang="en-US">
                          <a:effectLst/>
                        </a:rPr>
                        <a:t>&gt;1-meter distance</a:t>
                      </a:r>
                    </a:p>
                  </a:txBody>
                  <a:tcPr marL="68580" marR="68580" marT="0" marB="0"/>
                </a:tc>
                <a:extLst>
                  <a:ext uri="{0D108BD9-81ED-4DB2-BD59-A6C34878D82A}">
                    <a16:rowId xmlns:a16="http://schemas.microsoft.com/office/drawing/2014/main" val="2149231731"/>
                  </a:ext>
                </a:extLst>
              </a:tr>
              <a:tr h="304406">
                <a:tc>
                  <a:txBody>
                    <a:bodyPr/>
                    <a:lstStyle/>
                    <a:p>
                      <a:r>
                        <a:rPr lang="en-US">
                          <a:effectLst/>
                        </a:rPr>
                        <a:t>Internal Storage</a:t>
                      </a:r>
                    </a:p>
                  </a:txBody>
                  <a:tcPr marL="68580" marR="68580" marT="0" marB="0"/>
                </a:tc>
                <a:tc>
                  <a:txBody>
                    <a:bodyPr/>
                    <a:lstStyle/>
                    <a:p>
                      <a:r>
                        <a:rPr lang="en-US">
                          <a:effectLst/>
                        </a:rPr>
                        <a:t>128GB</a:t>
                      </a:r>
                    </a:p>
                  </a:txBody>
                  <a:tcPr marL="68580" marR="68580" marT="0" marB="0"/>
                </a:tc>
                <a:extLst>
                  <a:ext uri="{0D108BD9-81ED-4DB2-BD59-A6C34878D82A}">
                    <a16:rowId xmlns:a16="http://schemas.microsoft.com/office/drawing/2014/main" val="3426150188"/>
                  </a:ext>
                </a:extLst>
              </a:tr>
            </a:tbl>
          </a:graphicData>
        </a:graphic>
      </p:graphicFrame>
      <p:sp>
        <p:nvSpPr>
          <p:cNvPr id="11" name="TextBox 10">
            <a:extLst>
              <a:ext uri="{FF2B5EF4-FFF2-40B4-BE49-F238E27FC236}">
                <a16:creationId xmlns:a16="http://schemas.microsoft.com/office/drawing/2014/main" id="{C06CF965-247B-4419-8999-E2E4FDCFCDFE}"/>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pic>
        <p:nvPicPr>
          <p:cNvPr id="3" name="Picture 3">
            <a:extLst>
              <a:ext uri="{FF2B5EF4-FFF2-40B4-BE49-F238E27FC236}">
                <a16:creationId xmlns:a16="http://schemas.microsoft.com/office/drawing/2014/main" id="{DF60D138-E300-4659-BD60-367FBB6750F5}"/>
              </a:ext>
            </a:extLst>
          </p:cNvPr>
          <p:cNvPicPr>
            <a:picLocks noChangeAspect="1"/>
          </p:cNvPicPr>
          <p:nvPr/>
        </p:nvPicPr>
        <p:blipFill>
          <a:blip r:embed="rId3"/>
          <a:stretch>
            <a:fillRect/>
          </a:stretch>
        </p:blipFill>
        <p:spPr>
          <a:xfrm>
            <a:off x="4097708" y="2258813"/>
            <a:ext cx="1902864" cy="2119607"/>
          </a:xfrm>
          <a:prstGeom prst="rect">
            <a:avLst/>
          </a:prstGeom>
        </p:spPr>
      </p:pic>
      <p:sp>
        <p:nvSpPr>
          <p:cNvPr id="4" name="Multiplication Sign 3">
            <a:extLst>
              <a:ext uri="{FF2B5EF4-FFF2-40B4-BE49-F238E27FC236}">
                <a16:creationId xmlns:a16="http://schemas.microsoft.com/office/drawing/2014/main" id="{9D986D6E-0885-4845-9254-C2EAF31C828B}"/>
              </a:ext>
            </a:extLst>
          </p:cNvPr>
          <p:cNvSpPr/>
          <p:nvPr/>
        </p:nvSpPr>
        <p:spPr>
          <a:xfrm>
            <a:off x="4049561" y="2532174"/>
            <a:ext cx="774114" cy="750715"/>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ication Sign 4">
            <a:extLst>
              <a:ext uri="{FF2B5EF4-FFF2-40B4-BE49-F238E27FC236}">
                <a16:creationId xmlns:a16="http://schemas.microsoft.com/office/drawing/2014/main" id="{2403DD3C-A4FD-47F2-A558-BCDCF519571E}"/>
              </a:ext>
            </a:extLst>
          </p:cNvPr>
          <p:cNvSpPr/>
          <p:nvPr/>
        </p:nvSpPr>
        <p:spPr>
          <a:xfrm>
            <a:off x="4045288" y="3560518"/>
            <a:ext cx="774114" cy="750715"/>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ication Sign 6">
            <a:extLst>
              <a:ext uri="{FF2B5EF4-FFF2-40B4-BE49-F238E27FC236}">
                <a16:creationId xmlns:a16="http://schemas.microsoft.com/office/drawing/2014/main" id="{3ED4EEA2-FDEF-4CFB-B0CD-5EB95FEBAE10}"/>
              </a:ext>
            </a:extLst>
          </p:cNvPr>
          <p:cNvSpPr/>
          <p:nvPr/>
        </p:nvSpPr>
        <p:spPr>
          <a:xfrm>
            <a:off x="5320036" y="3524910"/>
            <a:ext cx="774114" cy="750715"/>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3FC9C75A-92DA-4D5E-8BE3-484E49FE2335}"/>
              </a:ext>
            </a:extLst>
          </p:cNvPr>
          <p:cNvSpPr/>
          <p:nvPr/>
        </p:nvSpPr>
        <p:spPr>
          <a:xfrm>
            <a:off x="5255942" y="3026406"/>
            <a:ext cx="774114" cy="750715"/>
          </a:xfrm>
          <a:prstGeom prst="mathMultiply">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82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8CD555-AB49-4CAE-998F-97A85F59AD6D}"/>
              </a:ext>
            </a:extLst>
          </p:cNvPr>
          <p:cNvSpPr>
            <a:spLocks noGrp="1"/>
          </p:cNvSpPr>
          <p:nvPr>
            <p:ph type="title"/>
          </p:nvPr>
        </p:nvSpPr>
        <p:spPr>
          <a:xfrm>
            <a:off x="518160" y="524172"/>
            <a:ext cx="2578099" cy="1988209"/>
          </a:xfrm>
        </p:spPr>
        <p:txBody>
          <a:bodyPr/>
          <a:lstStyle/>
          <a:p>
            <a:r>
              <a:rPr lang="en-US"/>
              <a:t>The System Overview</a:t>
            </a:r>
          </a:p>
        </p:txBody>
      </p:sp>
      <p:sp>
        <p:nvSpPr>
          <p:cNvPr id="9" name="TextBox 8">
            <a:extLst>
              <a:ext uri="{FF2B5EF4-FFF2-40B4-BE49-F238E27FC236}">
                <a16:creationId xmlns:a16="http://schemas.microsoft.com/office/drawing/2014/main" id="{694057D6-7F75-46C4-9E49-70E4B6531C29}"/>
              </a:ext>
            </a:extLst>
          </p:cNvPr>
          <p:cNvSpPr txBox="1"/>
          <p:nvPr/>
        </p:nvSpPr>
        <p:spPr>
          <a:xfrm>
            <a:off x="518159" y="2512381"/>
            <a:ext cx="2578099" cy="707886"/>
          </a:xfrm>
          <a:prstGeom prst="rect">
            <a:avLst/>
          </a:prstGeom>
          <a:noFill/>
        </p:spPr>
        <p:txBody>
          <a:bodyPr wrap="square" rtlCol="0">
            <a:spAutoFit/>
          </a:bodyPr>
          <a:lstStyle/>
          <a:p>
            <a:r>
              <a:rPr lang="en-US" sz="2000"/>
              <a:t>Hardware Block Diagram</a:t>
            </a:r>
          </a:p>
        </p:txBody>
      </p:sp>
      <p:sp>
        <p:nvSpPr>
          <p:cNvPr id="2" name="TextBox 1">
            <a:extLst>
              <a:ext uri="{FF2B5EF4-FFF2-40B4-BE49-F238E27FC236}">
                <a16:creationId xmlns:a16="http://schemas.microsoft.com/office/drawing/2014/main" id="{862E3D4C-BA60-4391-BF7F-3B7923C2E739}"/>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pic>
        <p:nvPicPr>
          <p:cNvPr id="3" name="Picture 3" descr="Diagram&#10;&#10;Description automatically generated">
            <a:extLst>
              <a:ext uri="{FF2B5EF4-FFF2-40B4-BE49-F238E27FC236}">
                <a16:creationId xmlns:a16="http://schemas.microsoft.com/office/drawing/2014/main" id="{5CC4BB98-8223-4BF2-A326-2E28DDD36E0D}"/>
              </a:ext>
            </a:extLst>
          </p:cNvPr>
          <p:cNvPicPr>
            <a:picLocks noChangeAspect="1"/>
          </p:cNvPicPr>
          <p:nvPr/>
        </p:nvPicPr>
        <p:blipFill>
          <a:blip r:embed="rId3"/>
          <a:stretch>
            <a:fillRect/>
          </a:stretch>
        </p:blipFill>
        <p:spPr>
          <a:xfrm>
            <a:off x="3753633" y="522441"/>
            <a:ext cx="7597035" cy="5823554"/>
          </a:xfrm>
          <a:prstGeom prst="rect">
            <a:avLst/>
          </a:prstGeom>
        </p:spPr>
      </p:pic>
      <p:pic>
        <p:nvPicPr>
          <p:cNvPr id="5" name="Picture 6" descr="Shape&#10;&#10;Description automatically generated">
            <a:extLst>
              <a:ext uri="{FF2B5EF4-FFF2-40B4-BE49-F238E27FC236}">
                <a16:creationId xmlns:a16="http://schemas.microsoft.com/office/drawing/2014/main" id="{406F3B0D-C005-46D6-BC71-24155BA9B840}"/>
              </a:ext>
            </a:extLst>
          </p:cNvPr>
          <p:cNvPicPr>
            <a:picLocks noChangeAspect="1"/>
          </p:cNvPicPr>
          <p:nvPr/>
        </p:nvPicPr>
        <p:blipFill>
          <a:blip r:embed="rId4"/>
          <a:stretch>
            <a:fillRect/>
          </a:stretch>
        </p:blipFill>
        <p:spPr>
          <a:xfrm>
            <a:off x="517742" y="3471346"/>
            <a:ext cx="2346543" cy="2389199"/>
          </a:xfrm>
          <a:prstGeom prst="rect">
            <a:avLst/>
          </a:prstGeom>
        </p:spPr>
      </p:pic>
    </p:spTree>
    <p:extLst>
      <p:ext uri="{BB962C8B-B14F-4D97-AF65-F5344CB8AC3E}">
        <p14:creationId xmlns:p14="http://schemas.microsoft.com/office/powerpoint/2010/main" val="202479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9CDDE-2A6E-4FFD-BA66-157EF695099A}"/>
              </a:ext>
            </a:extLst>
          </p:cNvPr>
          <p:cNvSpPr>
            <a:spLocks noGrp="1"/>
          </p:cNvSpPr>
          <p:nvPr>
            <p:ph type="title"/>
          </p:nvPr>
        </p:nvSpPr>
        <p:spPr>
          <a:xfrm>
            <a:off x="3175635" y="219372"/>
            <a:ext cx="5664199" cy="2508588"/>
          </a:xfrm>
        </p:spPr>
        <p:txBody>
          <a:bodyPr/>
          <a:lstStyle/>
          <a:p>
            <a:r>
              <a:rPr lang="en-US">
                <a:cs typeface="Gill Sans"/>
              </a:rPr>
              <a:t>The Operation Flowchart</a:t>
            </a:r>
            <a:endParaRPr lang="vi-VN">
              <a:cs typeface="Gill Sans"/>
            </a:endParaRPr>
          </a:p>
        </p:txBody>
      </p:sp>
      <p:sp>
        <p:nvSpPr>
          <p:cNvPr id="3" name="TextBox 2">
            <a:extLst>
              <a:ext uri="{FF2B5EF4-FFF2-40B4-BE49-F238E27FC236}">
                <a16:creationId xmlns:a16="http://schemas.microsoft.com/office/drawing/2014/main" id="{E761FD35-75D1-4109-9891-DEE089D567C3}"/>
              </a:ext>
            </a:extLst>
          </p:cNvPr>
          <p:cNvSpPr txBox="1"/>
          <p:nvPr/>
        </p:nvSpPr>
        <p:spPr>
          <a:xfrm>
            <a:off x="2849" y="6490531"/>
            <a:ext cx="15325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 Dat</a:t>
            </a:r>
          </a:p>
        </p:txBody>
      </p:sp>
      <p:sp>
        <p:nvSpPr>
          <p:cNvPr id="4" name="TextBox 3">
            <a:extLst>
              <a:ext uri="{FF2B5EF4-FFF2-40B4-BE49-F238E27FC236}">
                <a16:creationId xmlns:a16="http://schemas.microsoft.com/office/drawing/2014/main" id="{0200669E-4362-4387-B46A-A504A9AA9CF7}"/>
              </a:ext>
            </a:extLst>
          </p:cNvPr>
          <p:cNvSpPr txBox="1"/>
          <p:nvPr/>
        </p:nvSpPr>
        <p:spPr>
          <a:xfrm>
            <a:off x="534513" y="1410234"/>
            <a:ext cx="318373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cs typeface="Arial"/>
              </a:rPr>
              <a:t>Initial universal sleep</a:t>
            </a:r>
            <a:endParaRPr lang="en-US"/>
          </a:p>
          <a:p>
            <a:pPr marL="342900" indent="-342900">
              <a:buAutoNum type="arabicPeriod"/>
            </a:pPr>
            <a:r>
              <a:rPr lang="en-US">
                <a:cs typeface="Arial"/>
              </a:rPr>
              <a:t>Microcontroller activated by distance sensor or button</a:t>
            </a:r>
          </a:p>
          <a:p>
            <a:pPr marL="342900" indent="-342900">
              <a:buAutoNum type="arabicPeriod"/>
            </a:pPr>
            <a:r>
              <a:rPr lang="en-US">
                <a:cs typeface="Arial"/>
              </a:rPr>
              <a:t>Microcontroller wakes Jetson Nano</a:t>
            </a:r>
          </a:p>
          <a:p>
            <a:pPr marL="342900" indent="-342900">
              <a:buAutoNum type="arabicPeriod"/>
            </a:pPr>
            <a:r>
              <a:rPr lang="en-US">
                <a:cs typeface="Arial"/>
              </a:rPr>
              <a:t>AI processing sequence</a:t>
            </a:r>
          </a:p>
          <a:p>
            <a:pPr marL="342900" indent="-342900">
              <a:buAutoNum type="arabicPeriod"/>
            </a:pPr>
            <a:r>
              <a:rPr lang="en-US">
                <a:cs typeface="Arial"/>
              </a:rPr>
              <a:t>Jetson Nano replies to microcontroller</a:t>
            </a:r>
          </a:p>
          <a:p>
            <a:pPr marL="342900" indent="-342900">
              <a:buAutoNum type="arabicPeriod"/>
            </a:pPr>
            <a:r>
              <a:rPr lang="en-US">
                <a:cs typeface="Arial"/>
              </a:rPr>
              <a:t>If no mask is detected, motor is activated</a:t>
            </a:r>
          </a:p>
          <a:p>
            <a:pPr marL="800100" lvl="1" indent="-342900">
              <a:buAutoNum type="romanLcPeriod"/>
            </a:pPr>
            <a:r>
              <a:rPr lang="en-US">
                <a:cs typeface="Arial"/>
              </a:rPr>
              <a:t>Write result to database</a:t>
            </a:r>
          </a:p>
          <a:p>
            <a:pPr marL="342900" indent="-342900">
              <a:buAutoNum type="arabicPeriod"/>
            </a:pPr>
            <a:r>
              <a:rPr lang="en-US">
                <a:cs typeface="Arial"/>
              </a:rPr>
              <a:t>Back to sleep</a:t>
            </a:r>
          </a:p>
        </p:txBody>
      </p:sp>
      <p:pic>
        <p:nvPicPr>
          <p:cNvPr id="6" name="Picture 6" descr="Diagram&#10;&#10;Description automatically generated">
            <a:extLst>
              <a:ext uri="{FF2B5EF4-FFF2-40B4-BE49-F238E27FC236}">
                <a16:creationId xmlns:a16="http://schemas.microsoft.com/office/drawing/2014/main" id="{55BA3143-9079-4F09-82F7-A757B6AC32A3}"/>
              </a:ext>
            </a:extLst>
          </p:cNvPr>
          <p:cNvPicPr>
            <a:picLocks noChangeAspect="1"/>
          </p:cNvPicPr>
          <p:nvPr/>
        </p:nvPicPr>
        <p:blipFill>
          <a:blip r:embed="rId3"/>
          <a:stretch>
            <a:fillRect/>
          </a:stretch>
        </p:blipFill>
        <p:spPr>
          <a:xfrm>
            <a:off x="4338181" y="834611"/>
            <a:ext cx="6678459" cy="5982092"/>
          </a:xfrm>
          <a:prstGeom prst="rect">
            <a:avLst/>
          </a:prstGeom>
        </p:spPr>
      </p:pic>
    </p:spTree>
    <p:extLst>
      <p:ext uri="{BB962C8B-B14F-4D97-AF65-F5344CB8AC3E}">
        <p14:creationId xmlns:p14="http://schemas.microsoft.com/office/powerpoint/2010/main" val="4136000147"/>
      </p:ext>
    </p:extLst>
  </p:cSld>
  <p:clrMapOvr>
    <a:masterClrMapping/>
  </p:clrMapOvr>
</p:sld>
</file>

<file path=ppt/theme/theme1.xml><?xml version="1.0" encoding="utf-8"?>
<a:theme xmlns:a="http://schemas.openxmlformats.org/drawingml/2006/main" name="Office Theme">
  <a:themeElements>
    <a:clrScheme name="MSFT_ELT_Template01">
      <a:dk1>
        <a:srgbClr val="3F3F3F"/>
      </a:dk1>
      <a:lt1>
        <a:srgbClr val="FFFFFF"/>
      </a:lt1>
      <a:dk2>
        <a:srgbClr val="000000"/>
      </a:dk2>
      <a:lt2>
        <a:srgbClr val="A5A5A5"/>
      </a:lt2>
      <a:accent1>
        <a:srgbClr val="5DAAB0"/>
      </a:accent1>
      <a:accent2>
        <a:srgbClr val="DFE3E9"/>
      </a:accent2>
      <a:accent3>
        <a:srgbClr val="BBC3CD"/>
      </a:accent3>
      <a:accent4>
        <a:srgbClr val="484848"/>
      </a:accent4>
      <a:accent5>
        <a:srgbClr val="1F1F26"/>
      </a:accent5>
      <a:accent6>
        <a:srgbClr val="F2CAA2"/>
      </a:accent6>
      <a:hlink>
        <a:srgbClr val="00194C"/>
      </a:hlink>
      <a:folHlink>
        <a:srgbClr val="954F72"/>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F1EBDCD4-0DFE-4BFC-B527-76D7C1C6466B}" vid="{B36D0821-FAFD-4A44-B0A3-9261322768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6F2D418A73D44A818788B8ABEE42CC" ma:contentTypeVersion="3" ma:contentTypeDescription="Create a new document." ma:contentTypeScope="" ma:versionID="366931f4dba42baed956235926b95146">
  <xsd:schema xmlns:xsd="http://www.w3.org/2001/XMLSchema" xmlns:xs="http://www.w3.org/2001/XMLSchema" xmlns:p="http://schemas.microsoft.com/office/2006/metadata/properties" xmlns:ns3="9c4782ac-98c9-45d3-b211-d3019175ae94" targetNamespace="http://schemas.microsoft.com/office/2006/metadata/properties" ma:root="true" ma:fieldsID="ffed39a17122e182ed38bd715c89a4c9" ns3:_="">
    <xsd:import namespace="9c4782ac-98c9-45d3-b211-d3019175ae94"/>
    <xsd:element name="properties">
      <xsd:complexType>
        <xsd:sequence>
          <xsd:element name="documentManagement">
            <xsd:complexType>
              <xsd:all>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4782ac-98c9-45d3-b211-d3019175ae9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712C86-D056-46A3-A656-93D8FE35D56D}">
  <ds:schemaRefs>
    <ds:schemaRef ds:uri="9c4782ac-98c9-45d3-b211-d3019175ae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2B3C07-7F9E-46C7-975B-5700C2EE2F91}">
  <ds:schemaRefs>
    <ds:schemaRef ds:uri="http://schemas.microsoft.com/sharepoint/v3/contenttype/forms"/>
  </ds:schemaRefs>
</ds:datastoreItem>
</file>

<file path=customXml/itemProps3.xml><?xml version="1.0" encoding="utf-8"?>
<ds:datastoreItem xmlns:ds="http://schemas.openxmlformats.org/officeDocument/2006/customXml" ds:itemID="{E7D25DBC-C72C-4298-BF48-5C4FCA26B501}">
  <ds:schemaRefs>
    <ds:schemaRef ds:uri="9c4782ac-98c9-45d3-b211-d3019175ae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22</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Project Coronavirus Prevention System</vt:lpstr>
      <vt:lpstr>Meet the Team:</vt:lpstr>
      <vt:lpstr>Motivation</vt:lpstr>
      <vt:lpstr>Motivation</vt:lpstr>
      <vt:lpstr>Objectives</vt:lpstr>
      <vt:lpstr>Requirements</vt:lpstr>
      <vt:lpstr>Specifications</vt:lpstr>
      <vt:lpstr>The System Overview</vt:lpstr>
      <vt:lpstr>The Operation Flowchart</vt:lpstr>
      <vt:lpstr>Controller  </vt:lpstr>
      <vt:lpstr>Peripherals  </vt:lpstr>
      <vt:lpstr>Power Design</vt:lpstr>
      <vt:lpstr>            Power System                                                                                          5V DC Regulator Circuit </vt:lpstr>
      <vt:lpstr>Power System   </vt:lpstr>
      <vt:lpstr>PCB Schematic</vt:lpstr>
      <vt:lpstr>PCB design</vt:lpstr>
      <vt:lpstr>Power System Implementation</vt:lpstr>
      <vt:lpstr>PCB Testing </vt:lpstr>
      <vt:lpstr>Face &amp; Mask Detection</vt:lpstr>
      <vt:lpstr>Face &amp; Mask Detection</vt:lpstr>
      <vt:lpstr>PowerPoint Presentation</vt:lpstr>
      <vt:lpstr>Face &amp; Mask Detection</vt:lpstr>
      <vt:lpstr>Face &amp; Mask Detection: I/O</vt:lpstr>
      <vt:lpstr>Face &amp; Mask Detection: Algorithm</vt:lpstr>
      <vt:lpstr>Face &amp; Mask Detection: Training</vt:lpstr>
      <vt:lpstr>Face &amp; Mask Detection: Deploy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and Financial details</vt:lpstr>
      <vt:lpstr>Milestone Chart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Coronavirus Prevention System</dc:title>
  <dc:creator>Anh Vu</dc:creator>
  <cp:revision>2</cp:revision>
  <dcterms:created xsi:type="dcterms:W3CDTF">2021-01-27T19:38:57Z</dcterms:created>
  <dcterms:modified xsi:type="dcterms:W3CDTF">2021-04-19T21:39:51Z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0x010100F66F2D418A73D44A818788B8ABEE42CC</vt:lpwstr>
  </property>
</Properties>
</file>